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embeddedFontLst>
    <p:embeddedFont>
      <p:font typeface="Bitter" pitchFamily="34" charset="0"/>
      <p:bold r:id="rId17"/>
    </p:embeddedFont>
    <p:embeddedFont>
      <p:font typeface="Bitter" pitchFamily="34" charset="-122"/>
      <p:bold r:id="rId18"/>
    </p:embeddedFont>
    <p:embeddedFont>
      <p:font typeface="Bitter" pitchFamily="34" charset="-120"/>
      <p:bold r:id="rId19"/>
    </p:embeddedFont>
    <p:embeddedFont>
      <p:font typeface="Calibri" panose="020F0502020204030204" charset="0"/>
      <p:regular r:id="rId20"/>
      <p:bold r:id="rId21"/>
      <p:italic r:id="rId22"/>
      <p:boldItalic r:id="rId23"/>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p:spPr>
      </p:sp>
      <p:sp>
        <p:nvSpPr>
          <p:cNvPr id="3" name="Shape 1"/>
          <p:cNvSpPr/>
          <p:nvPr/>
        </p:nvSpPr>
        <p:spPr>
          <a:xfrm>
            <a:off x="0" y="0"/>
            <a:ext cx="14630400" cy="8229600"/>
          </a:xfrm>
          <a:prstGeom prst="rect">
            <a:avLst/>
          </a:prstGeom>
          <a:solidFill>
            <a:srgbClr val="1C1D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p:spPr>
      </p:sp>
      <p:sp>
        <p:nvSpPr>
          <p:cNvPr id="3" name="Shape 1"/>
          <p:cNvSpPr/>
          <p:nvPr/>
        </p:nvSpPr>
        <p:spPr>
          <a:xfrm>
            <a:off x="0" y="0"/>
            <a:ext cx="14630400" cy="8229600"/>
          </a:xfrm>
          <a:prstGeom prst="rect">
            <a:avLst/>
          </a:prstGeom>
          <a:solidFill>
            <a:srgbClr val="1C1D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p:spPr>
      </p:sp>
      <p:sp>
        <p:nvSpPr>
          <p:cNvPr id="3" name="Shape 1"/>
          <p:cNvSpPr/>
          <p:nvPr/>
        </p:nvSpPr>
        <p:spPr>
          <a:xfrm>
            <a:off x="0" y="0"/>
            <a:ext cx="14630400" cy="8229600"/>
          </a:xfrm>
          <a:prstGeom prst="rect">
            <a:avLst/>
          </a:prstGeom>
          <a:solidFill>
            <a:srgbClr val="1C1D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p:spPr>
      </p:sp>
      <p:sp>
        <p:nvSpPr>
          <p:cNvPr id="3" name="Shape 1"/>
          <p:cNvSpPr/>
          <p:nvPr/>
        </p:nvSpPr>
        <p:spPr>
          <a:xfrm>
            <a:off x="0" y="0"/>
            <a:ext cx="14630400" cy="8229600"/>
          </a:xfrm>
          <a:prstGeom prst="rect">
            <a:avLst/>
          </a:prstGeom>
          <a:solidFill>
            <a:srgbClr val="1C1D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p:spPr>
      </p:sp>
      <p:sp>
        <p:nvSpPr>
          <p:cNvPr id="3" name="Shape 1"/>
          <p:cNvSpPr/>
          <p:nvPr/>
        </p:nvSpPr>
        <p:spPr>
          <a:xfrm>
            <a:off x="0" y="0"/>
            <a:ext cx="14630400" cy="8229600"/>
          </a:xfrm>
          <a:prstGeom prst="rect">
            <a:avLst/>
          </a:prstGeom>
          <a:solidFill>
            <a:srgbClr val="1C1D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p:spPr>
      </p:sp>
      <p:sp>
        <p:nvSpPr>
          <p:cNvPr id="3" name="Shape 1"/>
          <p:cNvSpPr/>
          <p:nvPr/>
        </p:nvSpPr>
        <p:spPr>
          <a:xfrm>
            <a:off x="0" y="0"/>
            <a:ext cx="14630400" cy="8229600"/>
          </a:xfrm>
          <a:prstGeom prst="rect">
            <a:avLst/>
          </a:prstGeom>
          <a:solidFill>
            <a:srgbClr val="1C1D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p:spPr>
      </p:sp>
      <p:sp>
        <p:nvSpPr>
          <p:cNvPr id="3" name="Shape 1"/>
          <p:cNvSpPr/>
          <p:nvPr/>
        </p:nvSpPr>
        <p:spPr>
          <a:xfrm>
            <a:off x="0" y="0"/>
            <a:ext cx="14630400" cy="8229600"/>
          </a:xfrm>
          <a:prstGeom prst="rect">
            <a:avLst/>
          </a:prstGeom>
          <a:solidFill>
            <a:srgbClr val="1C1D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p:spPr>
      </p:sp>
      <p:sp>
        <p:nvSpPr>
          <p:cNvPr id="3" name="Shape 1"/>
          <p:cNvSpPr/>
          <p:nvPr/>
        </p:nvSpPr>
        <p:spPr>
          <a:xfrm>
            <a:off x="0" y="0"/>
            <a:ext cx="14630400" cy="8229600"/>
          </a:xfrm>
          <a:prstGeom prst="rect">
            <a:avLst/>
          </a:prstGeom>
          <a:solidFill>
            <a:srgbClr val="1C1D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p:spPr>
      </p:sp>
      <p:sp>
        <p:nvSpPr>
          <p:cNvPr id="3" name="Shape 1"/>
          <p:cNvSpPr/>
          <p:nvPr/>
        </p:nvSpPr>
        <p:spPr>
          <a:xfrm>
            <a:off x="0" y="0"/>
            <a:ext cx="14630400" cy="8229600"/>
          </a:xfrm>
          <a:prstGeom prst="rect">
            <a:avLst/>
          </a:prstGeom>
          <a:solidFill>
            <a:srgbClr val="1C1D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p:spPr>
      </p:sp>
      <p:sp>
        <p:nvSpPr>
          <p:cNvPr id="3" name="Shape 1"/>
          <p:cNvSpPr/>
          <p:nvPr/>
        </p:nvSpPr>
        <p:spPr>
          <a:xfrm>
            <a:off x="0" y="0"/>
            <a:ext cx="14630400" cy="8229600"/>
          </a:xfrm>
          <a:prstGeom prst="rect">
            <a:avLst/>
          </a:prstGeom>
          <a:solidFill>
            <a:srgbClr val="1C1D1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image" Target="../media/image3.png"/><Relationship Id="rId4" Type="http://schemas.openxmlformats.org/officeDocument/2006/relationships/tags" Target="../tags/tag4.xml"/><Relationship Id="rId30" Type="http://schemas.openxmlformats.org/officeDocument/2006/relationships/notesSlide" Target="../notesSlides/notesSlide2.xml"/><Relationship Id="rId3" Type="http://schemas.openxmlformats.org/officeDocument/2006/relationships/tags" Target="../tags/tag3.xml"/><Relationship Id="rId29" Type="http://schemas.openxmlformats.org/officeDocument/2006/relationships/slideLayout" Target="../slideLayouts/slideLayout3.xml"/><Relationship Id="rId28" Type="http://schemas.openxmlformats.org/officeDocument/2006/relationships/tags" Target="../tags/tag24.xml"/><Relationship Id="rId27" Type="http://schemas.openxmlformats.org/officeDocument/2006/relationships/tags" Target="../tags/tag23.xml"/><Relationship Id="rId26" Type="http://schemas.openxmlformats.org/officeDocument/2006/relationships/image" Target="../media/image6.png"/><Relationship Id="rId25" Type="http://schemas.openxmlformats.org/officeDocument/2006/relationships/tags" Target="../tags/tag22.xml"/><Relationship Id="rId24" Type="http://schemas.openxmlformats.org/officeDocument/2006/relationships/tags" Target="../tags/tag21.xml"/><Relationship Id="rId23" Type="http://schemas.openxmlformats.org/officeDocument/2006/relationships/tags" Target="../tags/tag20.xml"/><Relationship Id="rId22" Type="http://schemas.openxmlformats.org/officeDocument/2006/relationships/tags" Target="../tags/tag19.xml"/><Relationship Id="rId21" Type="http://schemas.openxmlformats.org/officeDocument/2006/relationships/tags" Target="../tags/tag18.xml"/><Relationship Id="rId20" Type="http://schemas.openxmlformats.org/officeDocument/2006/relationships/tags" Target="../tags/tag17.xml"/><Relationship Id="rId2" Type="http://schemas.openxmlformats.org/officeDocument/2006/relationships/tags" Target="../tags/tag2.xml"/><Relationship Id="rId19" Type="http://schemas.openxmlformats.org/officeDocument/2006/relationships/image" Target="../media/image5.png"/><Relationship Id="rId18" Type="http://schemas.openxmlformats.org/officeDocument/2006/relationships/tags" Target="../tags/tag16.xml"/><Relationship Id="rId17" Type="http://schemas.openxmlformats.org/officeDocument/2006/relationships/tags" Target="../tags/tag15.xml"/><Relationship Id="rId16" Type="http://schemas.openxmlformats.org/officeDocument/2006/relationships/tags" Target="../tags/tag14.xml"/><Relationship Id="rId15" Type="http://schemas.openxmlformats.org/officeDocument/2006/relationships/tags" Target="../tags/tag13.xml"/><Relationship Id="rId14" Type="http://schemas.openxmlformats.org/officeDocument/2006/relationships/tags" Target="../tags/tag12.xml"/><Relationship Id="rId13" Type="http://schemas.openxmlformats.org/officeDocument/2006/relationships/tags" Target="../tags/tag11.xml"/><Relationship Id="rId12" Type="http://schemas.openxmlformats.org/officeDocument/2006/relationships/image" Target="../media/image4.png"/><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9.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2345650"/>
            <a:ext cx="7556421" cy="2835116"/>
          </a:xfrm>
          <a:prstGeom prst="rect">
            <a:avLst/>
          </a:prstGeom>
          <a:noFill/>
        </p:spPr>
        <p:txBody>
          <a:bodyPr wrap="square" lIns="0" tIns="0" rIns="0" bIns="0" rtlCol="0" anchor="t"/>
          <a:lstStyle/>
          <a:p>
            <a:pPr marL="0" indent="0" algn="l">
              <a:lnSpc>
                <a:spcPts val="5550"/>
              </a:lnSpc>
              <a:buNone/>
            </a:pPr>
            <a:r>
              <a:rPr lang="en-US" sz="4450" b="1" dirty="0">
                <a:solidFill>
                  <a:srgbClr val="000000"/>
                </a:solidFill>
                <a:latin typeface="Outfit Bold" pitchFamily="34" charset="0"/>
                <a:ea typeface="Outfit Bold" pitchFamily="34" charset="-122"/>
                <a:cs typeface="Outfit Bold" pitchFamily="34" charset="-120"/>
              </a:rPr>
              <a:t>Big Data Analytics in Sustainable Fisheries:</a:t>
            </a:r>
            <a:r>
              <a:rPr lang="en-US" sz="4450" b="1" dirty="0">
                <a:solidFill>
                  <a:srgbClr val="E1E5CD"/>
                </a:solidFill>
                <a:latin typeface="Outfit Bold" pitchFamily="34" charset="0"/>
                <a:ea typeface="Outfit Bold" pitchFamily="34" charset="-122"/>
                <a:cs typeface="Outfit Bold" pitchFamily="34" charset="-120"/>
              </a:rPr>
              <a:t> </a:t>
            </a:r>
            <a:r>
              <a:rPr lang="en-US" sz="4450" b="1" dirty="0">
                <a:solidFill>
                  <a:srgbClr val="000000"/>
                </a:solidFill>
                <a:latin typeface="Outfit Bold" pitchFamily="34" charset="0"/>
                <a:ea typeface="Outfit Bold" pitchFamily="34" charset="-122"/>
                <a:cs typeface="Outfit Bold" pitchFamily="34" charset="-120"/>
              </a:rPr>
              <a:t>Tanzania's GDP Impact (2014-2016)</a:t>
            </a:r>
            <a:endParaRPr lang="en-US" sz="4450" dirty="0"/>
          </a:p>
        </p:txBody>
      </p:sp>
      <p:sp>
        <p:nvSpPr>
          <p:cNvPr id="4" name="Text 1"/>
          <p:cNvSpPr/>
          <p:nvPr/>
        </p:nvSpPr>
        <p:spPr>
          <a:xfrm>
            <a:off x="793790" y="5520928"/>
            <a:ext cx="7556421" cy="362903"/>
          </a:xfrm>
          <a:prstGeom prst="rect">
            <a:avLst/>
          </a:prstGeom>
          <a:noFill/>
        </p:spPr>
        <p:txBody>
          <a:bodyPr wrap="none" lIns="0" tIns="0" rIns="0" bIns="0" rtlCol="0" anchor="t"/>
          <a:lstStyle/>
          <a:p>
            <a:pPr marL="0" indent="0" algn="ctr">
              <a:lnSpc>
                <a:spcPts val="2850"/>
              </a:lnSpc>
              <a:buNone/>
            </a:pPr>
            <a:r>
              <a:rPr lang="en-US" sz="1750" dirty="0">
                <a:solidFill>
                  <a:srgbClr val="C2C4B5"/>
                </a:solidFill>
                <a:latin typeface="Bitter" pitchFamily="34" charset="0"/>
                <a:ea typeface="Bitter" pitchFamily="34" charset="-122"/>
                <a:cs typeface="Bitter" pitchFamily="34" charset="-120"/>
              </a:rPr>
              <a:t>A Capstone Project in Data Science</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976920"/>
          </a:xfrm>
          <a:prstGeom prst="rect">
            <a:avLst/>
          </a:prstGeom>
        </p:spPr>
      </p:pic>
      <p:sp>
        <p:nvSpPr>
          <p:cNvPr id="3" name="Text 0"/>
          <p:cNvSpPr/>
          <p:nvPr/>
        </p:nvSpPr>
        <p:spPr>
          <a:xfrm>
            <a:off x="4479846" y="4336018"/>
            <a:ext cx="5670590" cy="708779"/>
          </a:xfrm>
          <a:prstGeom prst="rect">
            <a:avLst/>
          </a:prstGeom>
          <a:noFill/>
        </p:spPr>
        <p:txBody>
          <a:bodyPr wrap="none" lIns="0" tIns="0" rIns="0" bIns="0" rtlCol="0" anchor="t"/>
          <a:lstStyle/>
          <a:p>
            <a:pPr marL="0" indent="0" algn="ctr">
              <a:lnSpc>
                <a:spcPts val="5550"/>
              </a:lnSpc>
              <a:buNone/>
            </a:pPr>
            <a:r>
              <a:rPr lang="en-US" sz="4450" b="1" dirty="0">
                <a:solidFill>
                  <a:srgbClr val="E1E5CD"/>
                </a:solidFill>
                <a:latin typeface="Outfit Bold" pitchFamily="34" charset="0"/>
                <a:ea typeface="Outfit Bold" pitchFamily="34" charset="-122"/>
                <a:cs typeface="Outfit Bold" pitchFamily="34" charset="-120"/>
              </a:rPr>
              <a:t>Thank You</a:t>
            </a:r>
            <a:endParaRPr lang="en-US" sz="4450" dirty="0"/>
          </a:p>
        </p:txBody>
      </p:sp>
      <p:sp>
        <p:nvSpPr>
          <p:cNvPr id="4" name="Text 1"/>
          <p:cNvSpPr/>
          <p:nvPr/>
        </p:nvSpPr>
        <p:spPr>
          <a:xfrm>
            <a:off x="793790" y="5384959"/>
            <a:ext cx="13042821" cy="362903"/>
          </a:xfrm>
          <a:prstGeom prst="rect">
            <a:avLst/>
          </a:prstGeom>
          <a:noFill/>
        </p:spPr>
        <p:txBody>
          <a:bodyPr wrap="none" lIns="0" tIns="0" rIns="0" bIns="0" rtlCol="0" anchor="t"/>
          <a:lstStyle/>
          <a:p>
            <a:pPr marL="0" indent="0" algn="ctr">
              <a:lnSpc>
                <a:spcPts val="2850"/>
              </a:lnSpc>
              <a:buNone/>
            </a:pPr>
            <a:r>
              <a:rPr lang="en-US" sz="1750" dirty="0">
                <a:solidFill>
                  <a:srgbClr val="C2C4B5"/>
                </a:solidFill>
                <a:latin typeface="Bitter" pitchFamily="34" charset="0"/>
                <a:ea typeface="Bitter" pitchFamily="34" charset="-122"/>
                <a:cs typeface="Bitter" pitchFamily="34" charset="-120"/>
              </a:rPr>
              <a:t>For further inquiries or collaboration opportunities, please reach out.</a:t>
            </a:r>
            <a:endParaRPr lang="en-US" sz="1750" dirty="0"/>
          </a:p>
        </p:txBody>
      </p:sp>
      <p:sp>
        <p:nvSpPr>
          <p:cNvPr id="5" name="Text 2"/>
          <p:cNvSpPr/>
          <p:nvPr/>
        </p:nvSpPr>
        <p:spPr>
          <a:xfrm>
            <a:off x="793790" y="6003012"/>
            <a:ext cx="13042821" cy="725805"/>
          </a:xfrm>
          <a:prstGeom prst="rect">
            <a:avLst/>
          </a:prstGeom>
          <a:noFill/>
        </p:spPr>
        <p:txBody>
          <a:bodyPr wrap="square" lIns="0" tIns="0" rIns="0" bIns="0" rtlCol="0" anchor="t"/>
          <a:lstStyle/>
          <a:p>
            <a:pPr marL="0" indent="0" algn="ctr">
              <a:lnSpc>
                <a:spcPts val="2850"/>
              </a:lnSpc>
              <a:buNone/>
            </a:pPr>
            <a:r>
              <a:rPr lang="en-US" sz="1750" dirty="0">
                <a:solidFill>
                  <a:srgbClr val="C2C4B5"/>
                </a:solidFill>
                <a:latin typeface="Bitter" pitchFamily="34" charset="0"/>
                <a:ea typeface="Bitter" pitchFamily="34" charset="-122"/>
                <a:cs typeface="Bitter" pitchFamily="34" charset="-120"/>
              </a:rPr>
              <a:t>[Your Name/Team Name] </a:t>
            </a:r>
            <a:r>
              <a:rPr lang="en-US" sz="1750" dirty="0">
                <a:solidFill>
                  <a:srgbClr val="C2C4B5"/>
                </a:solidFill>
                <a:latin typeface="Bitter" pitchFamily="34" charset="0"/>
                <a:ea typeface="Bitter" pitchFamily="34" charset="-122"/>
                <a:cs typeface="Bitter" pitchFamily="34" charset="-120"/>
              </a:rPr>
              <a:t>[Your Contact Information]</a:t>
            </a:r>
            <a:endParaRPr lang="en-US" sz="1750" dirty="0"/>
          </a:p>
        </p:txBody>
      </p:sp>
      <p:sp>
        <p:nvSpPr>
          <p:cNvPr id="9" name="Shape 2"/>
          <p:cNvSpPr/>
          <p:nvPr/>
        </p:nvSpPr>
        <p:spPr>
          <a:xfrm>
            <a:off x="12836525" y="7719060"/>
            <a:ext cx="1659255" cy="510540"/>
          </a:xfrm>
          <a:prstGeom prst="roundRect">
            <a:avLst>
              <a:gd name="adj" fmla="val 6667"/>
            </a:avLst>
          </a:prstGeom>
          <a:solidFill>
            <a:srgbClr val="3B3C3E"/>
          </a:solid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897523" y="624245"/>
            <a:ext cx="2835235" cy="354330"/>
          </a:xfrm>
          <a:prstGeom prst="rect">
            <a:avLst/>
          </a:prstGeom>
          <a:noFill/>
        </p:spPr>
        <p:txBody>
          <a:bodyPr wrap="none" lIns="0" tIns="0" rIns="0" bIns="0" rtlCol="0" anchor="t"/>
          <a:lstStyle/>
          <a:p>
            <a:pPr marL="0" indent="0" algn="ctr">
              <a:lnSpc>
                <a:spcPts val="2750"/>
              </a:lnSpc>
              <a:buNone/>
            </a:pPr>
            <a:r>
              <a:rPr lang="en-US" sz="2200" b="1" dirty="0">
                <a:solidFill>
                  <a:srgbClr val="E1E5CD"/>
                </a:solidFill>
                <a:latin typeface="Outfit Bold" pitchFamily="34" charset="0"/>
                <a:ea typeface="Outfit Bold" pitchFamily="34" charset="-122"/>
                <a:cs typeface="Outfit Bold" pitchFamily="34" charset="-120"/>
              </a:rPr>
              <a:t>Project Overview</a:t>
            </a:r>
            <a:endParaRPr lang="en-US" sz="2200" dirty="0"/>
          </a:p>
        </p:txBody>
      </p:sp>
      <p:sp>
        <p:nvSpPr>
          <p:cNvPr id="3" name="Text 1"/>
          <p:cNvSpPr/>
          <p:nvPr/>
        </p:nvSpPr>
        <p:spPr>
          <a:xfrm>
            <a:off x="1749147" y="1205389"/>
            <a:ext cx="11131987" cy="708779"/>
          </a:xfrm>
          <a:prstGeom prst="rect">
            <a:avLst/>
          </a:prstGeom>
          <a:noFill/>
        </p:spPr>
        <p:txBody>
          <a:bodyPr wrap="none" lIns="0" tIns="0" rIns="0" bIns="0" rtlCol="0" anchor="t"/>
          <a:lstStyle/>
          <a:p>
            <a:pPr marL="0" indent="0" algn="ctr">
              <a:lnSpc>
                <a:spcPts val="5550"/>
              </a:lnSpc>
              <a:buNone/>
            </a:pPr>
            <a:r>
              <a:rPr lang="en-US" sz="4450" b="1" dirty="0">
                <a:solidFill>
                  <a:srgbClr val="E1E5CD"/>
                </a:solidFill>
                <a:latin typeface="Outfit Bold" pitchFamily="34" charset="0"/>
                <a:ea typeface="Outfit Bold" pitchFamily="34" charset="-122"/>
                <a:cs typeface="Outfit Bold" pitchFamily="34" charset="-120"/>
              </a:rPr>
              <a:t>Navigating the Waters of Economic Impact</a:t>
            </a:r>
            <a:endParaRPr lang="en-US" sz="4450" dirty="0"/>
          </a:p>
        </p:txBody>
      </p:sp>
      <p:sp>
        <p:nvSpPr>
          <p:cNvPr id="4" name="Shape 2"/>
          <p:cNvSpPr/>
          <p:nvPr>
            <p:custDataLst>
              <p:tags r:id="rId1"/>
            </p:custDataLst>
          </p:nvPr>
        </p:nvSpPr>
        <p:spPr>
          <a:xfrm>
            <a:off x="793790" y="2594491"/>
            <a:ext cx="6407944" cy="2403396"/>
          </a:xfrm>
          <a:prstGeom prst="roundRect">
            <a:avLst>
              <a:gd name="adj" fmla="val 6087"/>
            </a:avLst>
          </a:prstGeom>
          <a:solidFill>
            <a:srgbClr val="1C1D1F"/>
          </a:solidFill>
        </p:spPr>
      </p:sp>
      <p:sp>
        <p:nvSpPr>
          <p:cNvPr id="5" name="Shape 3"/>
          <p:cNvSpPr/>
          <p:nvPr>
            <p:custDataLst>
              <p:tags r:id="rId2"/>
            </p:custDataLst>
          </p:nvPr>
        </p:nvSpPr>
        <p:spPr>
          <a:xfrm>
            <a:off x="793790" y="2564011"/>
            <a:ext cx="6407944" cy="121920"/>
          </a:xfrm>
          <a:prstGeom prst="roundRect">
            <a:avLst>
              <a:gd name="adj" fmla="val 27907"/>
            </a:avLst>
          </a:prstGeom>
          <a:solidFill>
            <a:srgbClr val="9FA582"/>
          </a:solidFill>
        </p:spPr>
      </p:sp>
      <p:sp>
        <p:nvSpPr>
          <p:cNvPr id="6" name="Shape 4"/>
          <p:cNvSpPr/>
          <p:nvPr>
            <p:custDataLst>
              <p:tags r:id="rId3"/>
            </p:custDataLst>
          </p:nvPr>
        </p:nvSpPr>
        <p:spPr>
          <a:xfrm>
            <a:off x="3657540" y="2254329"/>
            <a:ext cx="680442" cy="680442"/>
          </a:xfrm>
          <a:prstGeom prst="roundRect">
            <a:avLst>
              <a:gd name="adj" fmla="val 134383"/>
            </a:avLst>
          </a:prstGeom>
          <a:solidFill>
            <a:srgbClr val="9FA582"/>
          </a:solidFill>
        </p:spPr>
      </p:sp>
      <p:pic>
        <p:nvPicPr>
          <p:cNvPr id="7" name="Image 0" descr="preencoded.png"/>
          <p:cNvPicPr>
            <a:picLocks noChangeAspect="1"/>
          </p:cNvPicPr>
          <p:nvPr>
            <p:custDataLst>
              <p:tags r:id="rId4"/>
            </p:custDataLst>
          </p:nvPr>
        </p:nvPicPr>
        <p:blipFill>
          <a:blip r:embed="rId5"/>
          <a:stretch>
            <a:fillRect/>
          </a:stretch>
        </p:blipFill>
        <p:spPr>
          <a:xfrm>
            <a:off x="3861614" y="2424470"/>
            <a:ext cx="272177" cy="340162"/>
          </a:xfrm>
          <a:prstGeom prst="rect">
            <a:avLst/>
          </a:prstGeom>
        </p:spPr>
      </p:pic>
      <p:sp>
        <p:nvSpPr>
          <p:cNvPr id="8" name="Text 5"/>
          <p:cNvSpPr/>
          <p:nvPr>
            <p:custDataLst>
              <p:tags r:id="rId6"/>
            </p:custDataLst>
          </p:nvPr>
        </p:nvSpPr>
        <p:spPr>
          <a:xfrm>
            <a:off x="1051084" y="3161467"/>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Introduction</a:t>
            </a:r>
            <a:endParaRPr lang="en-US" sz="2200" dirty="0"/>
          </a:p>
        </p:txBody>
      </p:sp>
      <p:sp>
        <p:nvSpPr>
          <p:cNvPr id="9" name="Text 6"/>
          <p:cNvSpPr/>
          <p:nvPr>
            <p:custDataLst>
              <p:tags r:id="rId7"/>
            </p:custDataLst>
          </p:nvPr>
        </p:nvSpPr>
        <p:spPr>
          <a:xfrm>
            <a:off x="1051084" y="3651885"/>
            <a:ext cx="5893356" cy="1088708"/>
          </a:xfrm>
          <a:prstGeom prst="rect">
            <a:avLst/>
          </a:prstGeom>
          <a:noFill/>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Understanding the intricate relationship between sustainable fisheries and national economic growth in Tanzania.</a:t>
            </a:r>
            <a:endParaRPr lang="en-US" sz="1750" dirty="0"/>
          </a:p>
        </p:txBody>
      </p:sp>
      <p:sp>
        <p:nvSpPr>
          <p:cNvPr id="10" name="Shape 7"/>
          <p:cNvSpPr/>
          <p:nvPr>
            <p:custDataLst>
              <p:tags r:id="rId8"/>
            </p:custDataLst>
          </p:nvPr>
        </p:nvSpPr>
        <p:spPr>
          <a:xfrm>
            <a:off x="7428548" y="2594491"/>
            <a:ext cx="6408063" cy="2403396"/>
          </a:xfrm>
          <a:prstGeom prst="roundRect">
            <a:avLst>
              <a:gd name="adj" fmla="val 6087"/>
            </a:avLst>
          </a:prstGeom>
          <a:solidFill>
            <a:srgbClr val="1C1D1F"/>
          </a:solidFill>
        </p:spPr>
      </p:sp>
      <p:sp>
        <p:nvSpPr>
          <p:cNvPr id="11" name="Shape 8"/>
          <p:cNvSpPr/>
          <p:nvPr>
            <p:custDataLst>
              <p:tags r:id="rId9"/>
            </p:custDataLst>
          </p:nvPr>
        </p:nvSpPr>
        <p:spPr>
          <a:xfrm>
            <a:off x="7428548" y="2564011"/>
            <a:ext cx="6408063" cy="121920"/>
          </a:xfrm>
          <a:prstGeom prst="roundRect">
            <a:avLst>
              <a:gd name="adj" fmla="val 27907"/>
            </a:avLst>
          </a:prstGeom>
          <a:solidFill>
            <a:srgbClr val="9FA582"/>
          </a:solidFill>
        </p:spPr>
      </p:sp>
      <p:sp>
        <p:nvSpPr>
          <p:cNvPr id="12" name="Shape 9"/>
          <p:cNvSpPr/>
          <p:nvPr>
            <p:custDataLst>
              <p:tags r:id="rId10"/>
            </p:custDataLst>
          </p:nvPr>
        </p:nvSpPr>
        <p:spPr>
          <a:xfrm>
            <a:off x="10292298" y="2254329"/>
            <a:ext cx="680442" cy="680442"/>
          </a:xfrm>
          <a:prstGeom prst="roundRect">
            <a:avLst>
              <a:gd name="adj" fmla="val 134383"/>
            </a:avLst>
          </a:prstGeom>
          <a:solidFill>
            <a:srgbClr val="9FA582"/>
          </a:solidFill>
        </p:spPr>
      </p:sp>
      <p:pic>
        <p:nvPicPr>
          <p:cNvPr id="13" name="Image 1" descr="preencoded.png"/>
          <p:cNvPicPr>
            <a:picLocks noChangeAspect="1"/>
          </p:cNvPicPr>
          <p:nvPr>
            <p:custDataLst>
              <p:tags r:id="rId11"/>
            </p:custDataLst>
          </p:nvPr>
        </p:nvPicPr>
        <p:blipFill>
          <a:blip r:embed="rId12"/>
          <a:stretch>
            <a:fillRect/>
          </a:stretch>
        </p:blipFill>
        <p:spPr>
          <a:xfrm>
            <a:off x="10496371" y="2424470"/>
            <a:ext cx="272177" cy="340162"/>
          </a:xfrm>
          <a:prstGeom prst="rect">
            <a:avLst/>
          </a:prstGeom>
        </p:spPr>
      </p:pic>
      <p:sp>
        <p:nvSpPr>
          <p:cNvPr id="14" name="Text 10"/>
          <p:cNvSpPr/>
          <p:nvPr>
            <p:custDataLst>
              <p:tags r:id="rId13"/>
            </p:custDataLst>
          </p:nvPr>
        </p:nvSpPr>
        <p:spPr>
          <a:xfrm>
            <a:off x="7685842" y="3161467"/>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Methodology</a:t>
            </a:r>
            <a:endParaRPr lang="en-US" sz="2200" dirty="0"/>
          </a:p>
        </p:txBody>
      </p:sp>
      <p:sp>
        <p:nvSpPr>
          <p:cNvPr id="15" name="Text 11"/>
          <p:cNvSpPr/>
          <p:nvPr>
            <p:custDataLst>
              <p:tags r:id="rId14"/>
            </p:custDataLst>
          </p:nvPr>
        </p:nvSpPr>
        <p:spPr>
          <a:xfrm>
            <a:off x="7685842" y="3651885"/>
            <a:ext cx="5893475" cy="725805"/>
          </a:xfrm>
          <a:prstGeom prst="rect">
            <a:avLst/>
          </a:prstGeom>
          <a:noFill/>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A detailed look into our approach, from data acquisition to model evaluation.</a:t>
            </a:r>
            <a:endParaRPr lang="en-US" sz="1750" dirty="0"/>
          </a:p>
        </p:txBody>
      </p:sp>
      <p:sp>
        <p:nvSpPr>
          <p:cNvPr id="16" name="Shape 12"/>
          <p:cNvSpPr/>
          <p:nvPr>
            <p:custDataLst>
              <p:tags r:id="rId15"/>
            </p:custDataLst>
          </p:nvPr>
        </p:nvSpPr>
        <p:spPr>
          <a:xfrm>
            <a:off x="793790" y="5564862"/>
            <a:ext cx="6407944" cy="2040493"/>
          </a:xfrm>
          <a:prstGeom prst="roundRect">
            <a:avLst>
              <a:gd name="adj" fmla="val 7170"/>
            </a:avLst>
          </a:prstGeom>
          <a:solidFill>
            <a:srgbClr val="1C1D1F"/>
          </a:solidFill>
        </p:spPr>
      </p:sp>
      <p:sp>
        <p:nvSpPr>
          <p:cNvPr id="17" name="Shape 13"/>
          <p:cNvSpPr/>
          <p:nvPr>
            <p:custDataLst>
              <p:tags r:id="rId16"/>
            </p:custDataLst>
          </p:nvPr>
        </p:nvSpPr>
        <p:spPr>
          <a:xfrm>
            <a:off x="793790" y="5534382"/>
            <a:ext cx="6407944" cy="121920"/>
          </a:xfrm>
          <a:prstGeom prst="roundRect">
            <a:avLst>
              <a:gd name="adj" fmla="val 27907"/>
            </a:avLst>
          </a:prstGeom>
          <a:solidFill>
            <a:srgbClr val="9FA582"/>
          </a:solidFill>
        </p:spPr>
      </p:sp>
      <p:sp>
        <p:nvSpPr>
          <p:cNvPr id="18" name="Shape 14"/>
          <p:cNvSpPr/>
          <p:nvPr>
            <p:custDataLst>
              <p:tags r:id="rId17"/>
            </p:custDataLst>
          </p:nvPr>
        </p:nvSpPr>
        <p:spPr>
          <a:xfrm>
            <a:off x="3657540" y="5224701"/>
            <a:ext cx="680442" cy="680442"/>
          </a:xfrm>
          <a:prstGeom prst="roundRect">
            <a:avLst>
              <a:gd name="adj" fmla="val 134383"/>
            </a:avLst>
          </a:prstGeom>
          <a:solidFill>
            <a:srgbClr val="9FA582"/>
          </a:solidFill>
        </p:spPr>
      </p:sp>
      <p:pic>
        <p:nvPicPr>
          <p:cNvPr id="19" name="Image 2" descr="preencoded.png"/>
          <p:cNvPicPr>
            <a:picLocks noChangeAspect="1"/>
          </p:cNvPicPr>
          <p:nvPr>
            <p:custDataLst>
              <p:tags r:id="rId18"/>
            </p:custDataLst>
          </p:nvPr>
        </p:nvPicPr>
        <p:blipFill>
          <a:blip r:embed="rId19"/>
          <a:stretch>
            <a:fillRect/>
          </a:stretch>
        </p:blipFill>
        <p:spPr>
          <a:xfrm>
            <a:off x="3861614" y="5394841"/>
            <a:ext cx="272177" cy="340162"/>
          </a:xfrm>
          <a:prstGeom prst="rect">
            <a:avLst/>
          </a:prstGeom>
        </p:spPr>
      </p:pic>
      <p:sp>
        <p:nvSpPr>
          <p:cNvPr id="20" name="Text 15"/>
          <p:cNvSpPr/>
          <p:nvPr>
            <p:custDataLst>
              <p:tags r:id="rId20"/>
            </p:custDataLst>
          </p:nvPr>
        </p:nvSpPr>
        <p:spPr>
          <a:xfrm>
            <a:off x="1051084" y="6131838"/>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Key Findings</a:t>
            </a:r>
            <a:endParaRPr lang="en-US" sz="2200" dirty="0"/>
          </a:p>
        </p:txBody>
      </p:sp>
      <p:sp>
        <p:nvSpPr>
          <p:cNvPr id="21" name="Text 16"/>
          <p:cNvSpPr/>
          <p:nvPr>
            <p:custDataLst>
              <p:tags r:id="rId21"/>
            </p:custDataLst>
          </p:nvPr>
        </p:nvSpPr>
        <p:spPr>
          <a:xfrm>
            <a:off x="1051084" y="6622256"/>
            <a:ext cx="5893356" cy="725805"/>
          </a:xfrm>
          <a:prstGeom prst="rect">
            <a:avLst/>
          </a:prstGeom>
          <a:noFill/>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Presenting the analytical results and their implications for policy.</a:t>
            </a:r>
            <a:endParaRPr lang="en-US" sz="1750" dirty="0"/>
          </a:p>
        </p:txBody>
      </p:sp>
      <p:sp>
        <p:nvSpPr>
          <p:cNvPr id="22" name="Shape 17"/>
          <p:cNvSpPr/>
          <p:nvPr>
            <p:custDataLst>
              <p:tags r:id="rId22"/>
            </p:custDataLst>
          </p:nvPr>
        </p:nvSpPr>
        <p:spPr>
          <a:xfrm>
            <a:off x="7428548" y="5564862"/>
            <a:ext cx="6408063" cy="2040493"/>
          </a:xfrm>
          <a:prstGeom prst="roundRect">
            <a:avLst>
              <a:gd name="adj" fmla="val 7170"/>
            </a:avLst>
          </a:prstGeom>
          <a:solidFill>
            <a:srgbClr val="1C1D1F"/>
          </a:solidFill>
        </p:spPr>
      </p:sp>
      <p:sp>
        <p:nvSpPr>
          <p:cNvPr id="23" name="Shape 18"/>
          <p:cNvSpPr/>
          <p:nvPr>
            <p:custDataLst>
              <p:tags r:id="rId23"/>
            </p:custDataLst>
          </p:nvPr>
        </p:nvSpPr>
        <p:spPr>
          <a:xfrm>
            <a:off x="7428548" y="5534382"/>
            <a:ext cx="6408063" cy="121920"/>
          </a:xfrm>
          <a:prstGeom prst="roundRect">
            <a:avLst>
              <a:gd name="adj" fmla="val 27907"/>
            </a:avLst>
          </a:prstGeom>
          <a:solidFill>
            <a:srgbClr val="9FA582"/>
          </a:solidFill>
        </p:spPr>
      </p:sp>
      <p:sp>
        <p:nvSpPr>
          <p:cNvPr id="24" name="Shape 19"/>
          <p:cNvSpPr/>
          <p:nvPr>
            <p:custDataLst>
              <p:tags r:id="rId24"/>
            </p:custDataLst>
          </p:nvPr>
        </p:nvSpPr>
        <p:spPr>
          <a:xfrm>
            <a:off x="10292298" y="5224701"/>
            <a:ext cx="680442" cy="680442"/>
          </a:xfrm>
          <a:prstGeom prst="roundRect">
            <a:avLst>
              <a:gd name="adj" fmla="val 134383"/>
            </a:avLst>
          </a:prstGeom>
          <a:solidFill>
            <a:srgbClr val="9FA582"/>
          </a:solidFill>
        </p:spPr>
      </p:sp>
      <p:pic>
        <p:nvPicPr>
          <p:cNvPr id="25" name="Image 3" descr="preencoded.png"/>
          <p:cNvPicPr>
            <a:picLocks noChangeAspect="1"/>
          </p:cNvPicPr>
          <p:nvPr>
            <p:custDataLst>
              <p:tags r:id="rId25"/>
            </p:custDataLst>
          </p:nvPr>
        </p:nvPicPr>
        <p:blipFill>
          <a:blip r:embed="rId26"/>
          <a:stretch>
            <a:fillRect/>
          </a:stretch>
        </p:blipFill>
        <p:spPr>
          <a:xfrm>
            <a:off x="10496371" y="5394841"/>
            <a:ext cx="272177" cy="340162"/>
          </a:xfrm>
          <a:prstGeom prst="rect">
            <a:avLst/>
          </a:prstGeom>
        </p:spPr>
      </p:pic>
      <p:sp>
        <p:nvSpPr>
          <p:cNvPr id="26" name="Text 20"/>
          <p:cNvSpPr/>
          <p:nvPr>
            <p:custDataLst>
              <p:tags r:id="rId27"/>
            </p:custDataLst>
          </p:nvPr>
        </p:nvSpPr>
        <p:spPr>
          <a:xfrm>
            <a:off x="7685842" y="6131838"/>
            <a:ext cx="4333875" cy="354330"/>
          </a:xfrm>
          <a:prstGeom prst="rect">
            <a:avLst/>
          </a:prstGeom>
          <a:noFill/>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Recommendations &amp; Future Work</a:t>
            </a:r>
            <a:endParaRPr lang="en-US" sz="2200" dirty="0"/>
          </a:p>
        </p:txBody>
      </p:sp>
      <p:sp>
        <p:nvSpPr>
          <p:cNvPr id="27" name="Text 21"/>
          <p:cNvSpPr/>
          <p:nvPr>
            <p:custDataLst>
              <p:tags r:id="rId28"/>
            </p:custDataLst>
          </p:nvPr>
        </p:nvSpPr>
        <p:spPr>
          <a:xfrm>
            <a:off x="7685842" y="6622256"/>
            <a:ext cx="5893475" cy="725805"/>
          </a:xfrm>
          <a:prstGeom prst="rect">
            <a:avLst/>
          </a:prstGeom>
          <a:noFill/>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Proposing actionable insights and pathways for continued research.</a:t>
            </a:r>
            <a:endParaRPr lang="en-US" sz="1750" dirty="0"/>
          </a:p>
        </p:txBody>
      </p:sp>
      <p:sp>
        <p:nvSpPr>
          <p:cNvPr id="28" name="Shape 2"/>
          <p:cNvSpPr/>
          <p:nvPr/>
        </p:nvSpPr>
        <p:spPr>
          <a:xfrm>
            <a:off x="12836525" y="7719060"/>
            <a:ext cx="1659255" cy="510540"/>
          </a:xfrm>
          <a:prstGeom prst="roundRect">
            <a:avLst>
              <a:gd name="adj" fmla="val 6667"/>
            </a:avLst>
          </a:prstGeom>
          <a:solidFill>
            <a:srgbClr val="3B3C3E"/>
          </a:solid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93790" y="1865114"/>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E1E5CD"/>
                </a:solidFill>
                <a:latin typeface="Outfit Bold" pitchFamily="34" charset="0"/>
                <a:ea typeface="Outfit Bold" pitchFamily="34" charset="-122"/>
                <a:cs typeface="Outfit Bold" pitchFamily="34" charset="-120"/>
              </a:rPr>
              <a:t>Project Introduction</a:t>
            </a:r>
            <a:endParaRPr lang="en-US" sz="2200" dirty="0"/>
          </a:p>
        </p:txBody>
      </p:sp>
      <p:sp>
        <p:nvSpPr>
          <p:cNvPr id="4" name="Text 1"/>
          <p:cNvSpPr/>
          <p:nvPr/>
        </p:nvSpPr>
        <p:spPr>
          <a:xfrm>
            <a:off x="793790" y="2446258"/>
            <a:ext cx="7556421" cy="2126337"/>
          </a:xfrm>
          <a:prstGeom prst="rect">
            <a:avLst/>
          </a:prstGeom>
          <a:noFill/>
        </p:spPr>
        <p:txBody>
          <a:bodyPr wrap="square" lIns="0" tIns="0" rIns="0" bIns="0" rtlCol="0" anchor="t"/>
          <a:lstStyle/>
          <a:p>
            <a:pPr marL="0" indent="0" algn="l">
              <a:lnSpc>
                <a:spcPts val="5550"/>
              </a:lnSpc>
              <a:buNone/>
            </a:pPr>
            <a:r>
              <a:rPr lang="en-US" sz="4450" b="1" dirty="0">
                <a:solidFill>
                  <a:srgbClr val="E1E5CD"/>
                </a:solidFill>
                <a:latin typeface="Outfit Bold" pitchFamily="34" charset="0"/>
                <a:ea typeface="Outfit Bold" pitchFamily="34" charset="-122"/>
                <a:cs typeface="Outfit Bold" pitchFamily="34" charset="-120"/>
              </a:rPr>
              <a:t>Assessing the Economic Contributions of Sustainable Fisheries in Tanzania</a:t>
            </a:r>
            <a:endParaRPr lang="en-US" sz="4450" dirty="0"/>
          </a:p>
        </p:txBody>
      </p:sp>
      <p:sp>
        <p:nvSpPr>
          <p:cNvPr id="5" name="Text 2"/>
          <p:cNvSpPr/>
          <p:nvPr/>
        </p:nvSpPr>
        <p:spPr>
          <a:xfrm>
            <a:off x="793790" y="4912757"/>
            <a:ext cx="7556421" cy="1451610"/>
          </a:xfrm>
          <a:prstGeom prst="rect">
            <a:avLst/>
          </a:prstGeom>
          <a:noFill/>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This project investigates how big data analytics can quantify the impact of sustainable fisheries on Tanzania’s Gross Domestic Product (GDP) between 2014 and 2016. Understanding this nexus is crucial for informed policy-making and sustainable resource management.</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735580"/>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E1E5CD"/>
                </a:solidFill>
                <a:latin typeface="Outfit Bold" pitchFamily="34" charset="0"/>
                <a:ea typeface="Outfit Bold" pitchFamily="34" charset="-122"/>
                <a:cs typeface="Outfit Bold" pitchFamily="34" charset="-120"/>
              </a:rPr>
              <a:t>Methodology</a:t>
            </a:r>
            <a:endParaRPr lang="en-US" sz="2200" dirty="0"/>
          </a:p>
        </p:txBody>
      </p:sp>
      <p:sp>
        <p:nvSpPr>
          <p:cNvPr id="3" name="Text 1"/>
          <p:cNvSpPr/>
          <p:nvPr/>
        </p:nvSpPr>
        <p:spPr>
          <a:xfrm>
            <a:off x="793790" y="3316724"/>
            <a:ext cx="9784913" cy="708779"/>
          </a:xfrm>
          <a:prstGeom prst="rect">
            <a:avLst/>
          </a:prstGeom>
          <a:noFill/>
        </p:spPr>
        <p:txBody>
          <a:bodyPr wrap="none" lIns="0" tIns="0" rIns="0" bIns="0" rtlCol="0" anchor="t"/>
          <a:lstStyle/>
          <a:p>
            <a:pPr marL="0" indent="0" algn="l">
              <a:lnSpc>
                <a:spcPts val="5550"/>
              </a:lnSpc>
              <a:buNone/>
            </a:pPr>
            <a:r>
              <a:rPr lang="en-US" sz="4450" b="1" dirty="0">
                <a:solidFill>
                  <a:srgbClr val="E1E5CD"/>
                </a:solidFill>
                <a:latin typeface="Outfit Bold" pitchFamily="34" charset="0"/>
                <a:ea typeface="Outfit Bold" pitchFamily="34" charset="-122"/>
                <a:cs typeface="Outfit Bold" pitchFamily="34" charset="-120"/>
              </a:rPr>
              <a:t>From Raw Data to Actionable Insights</a:t>
            </a:r>
            <a:endParaRPr lang="en-US" sz="4450" dirty="0"/>
          </a:p>
        </p:txBody>
      </p:sp>
      <p:sp>
        <p:nvSpPr>
          <p:cNvPr id="4" name="Shape 2"/>
          <p:cNvSpPr/>
          <p:nvPr/>
        </p:nvSpPr>
        <p:spPr>
          <a:xfrm>
            <a:off x="793750" y="4365625"/>
            <a:ext cx="1659255" cy="510540"/>
          </a:xfrm>
          <a:prstGeom prst="roundRect">
            <a:avLst>
              <a:gd name="adj" fmla="val 6667"/>
            </a:avLst>
          </a:prstGeom>
          <a:solidFill>
            <a:srgbClr val="3B3C3E"/>
          </a:solidFill>
        </p:spPr>
      </p:sp>
      <p:sp>
        <p:nvSpPr>
          <p:cNvPr id="5" name="Text 3"/>
          <p:cNvSpPr/>
          <p:nvPr/>
        </p:nvSpPr>
        <p:spPr>
          <a:xfrm>
            <a:off x="1530906" y="4439364"/>
            <a:ext cx="12305705" cy="362903"/>
          </a:xfrm>
          <a:prstGeom prst="rect">
            <a:avLst/>
          </a:prstGeom>
          <a:noFill/>
        </p:spPr>
        <p:txBody>
          <a:bodyPr wrap="none" lIns="0" tIns="0" rIns="0" bIns="0" rtlCol="0" anchor="t"/>
          <a:lstStyle/>
          <a:p>
            <a:pPr marL="0" indent="0" algn="l">
              <a:lnSpc>
                <a:spcPts val="2850"/>
              </a:lnSpc>
              <a:buNone/>
            </a:pPr>
            <a:endParaRPr lang="en-US" sz="1750" dirty="0"/>
          </a:p>
        </p:txBody>
      </p:sp>
      <p:sp>
        <p:nvSpPr>
          <p:cNvPr id="6" name="Text 4"/>
          <p:cNvSpPr/>
          <p:nvPr/>
        </p:nvSpPr>
        <p:spPr>
          <a:xfrm>
            <a:off x="793790" y="5131118"/>
            <a:ext cx="13042821" cy="362903"/>
          </a:xfrm>
          <a:prstGeom prst="rect">
            <a:avLst/>
          </a:prstGeom>
          <a:noFill/>
        </p:spPr>
        <p:txBody>
          <a:bodyPr wrap="non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Our methodology follows a rigorous process to ensure data integrity and robust analytical outcomes.</a:t>
            </a:r>
            <a:endParaRPr lang="en-US" sz="1750" dirty="0"/>
          </a:p>
        </p:txBody>
      </p:sp>
      <p:sp>
        <p:nvSpPr>
          <p:cNvPr id="9" name="Shape 2"/>
          <p:cNvSpPr/>
          <p:nvPr/>
        </p:nvSpPr>
        <p:spPr>
          <a:xfrm>
            <a:off x="12836525" y="7719060"/>
            <a:ext cx="1659255" cy="510540"/>
          </a:xfrm>
          <a:prstGeom prst="roundRect">
            <a:avLst>
              <a:gd name="adj" fmla="val 6667"/>
            </a:avLst>
          </a:prstGeom>
          <a:solidFill>
            <a:srgbClr val="3B3C3E"/>
          </a:solid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922615"/>
            <a:ext cx="6152317" cy="354330"/>
          </a:xfrm>
          <a:prstGeom prst="rect">
            <a:avLst/>
          </a:prstGeom>
          <a:noFill/>
        </p:spPr>
        <p:txBody>
          <a:bodyPr wrap="none" lIns="0" tIns="0" rIns="0" bIns="0" rtlCol="0" anchor="t"/>
          <a:lstStyle/>
          <a:p>
            <a:pPr marL="0" indent="0" algn="l">
              <a:lnSpc>
                <a:spcPts val="2750"/>
              </a:lnSpc>
              <a:buNone/>
            </a:pPr>
            <a:r>
              <a:rPr lang="en-US" sz="2200" b="1" dirty="0">
                <a:solidFill>
                  <a:srgbClr val="E1E5CD"/>
                </a:solidFill>
                <a:latin typeface="Outfit Bold" pitchFamily="34" charset="0"/>
                <a:ea typeface="Outfit Bold" pitchFamily="34" charset="-122"/>
                <a:cs typeface="Outfit Bold" pitchFamily="34" charset="-120"/>
              </a:rPr>
              <a:t>Methodology: Data Acquisition &amp; Preprocessing</a:t>
            </a:r>
            <a:endParaRPr lang="en-US" sz="2200" dirty="0"/>
          </a:p>
        </p:txBody>
      </p:sp>
      <p:sp>
        <p:nvSpPr>
          <p:cNvPr id="3" name="Text 1"/>
          <p:cNvSpPr/>
          <p:nvPr/>
        </p:nvSpPr>
        <p:spPr>
          <a:xfrm>
            <a:off x="793790" y="1503759"/>
            <a:ext cx="9746337" cy="708779"/>
          </a:xfrm>
          <a:prstGeom prst="rect">
            <a:avLst/>
          </a:prstGeom>
          <a:noFill/>
        </p:spPr>
        <p:txBody>
          <a:bodyPr wrap="none" lIns="0" tIns="0" rIns="0" bIns="0" rtlCol="0" anchor="t"/>
          <a:lstStyle/>
          <a:p>
            <a:pPr marL="0" indent="0" algn="l">
              <a:lnSpc>
                <a:spcPts val="5550"/>
              </a:lnSpc>
              <a:buNone/>
            </a:pPr>
            <a:r>
              <a:rPr lang="en-US" sz="4450" b="1" dirty="0">
                <a:solidFill>
                  <a:srgbClr val="E1E5CD"/>
                </a:solidFill>
                <a:latin typeface="Outfit Bold" pitchFamily="34" charset="0"/>
                <a:ea typeface="Outfit Bold" pitchFamily="34" charset="-122"/>
                <a:cs typeface="Outfit Bold" pitchFamily="34" charset="-120"/>
              </a:rPr>
              <a:t>Casting a Wide Net for Relevant Data</a:t>
            </a:r>
            <a:endParaRPr lang="en-US" sz="4450" dirty="0"/>
          </a:p>
        </p:txBody>
      </p:sp>
      <p:sp>
        <p:nvSpPr>
          <p:cNvPr id="4" name="Text 2"/>
          <p:cNvSpPr/>
          <p:nvPr/>
        </p:nvSpPr>
        <p:spPr>
          <a:xfrm>
            <a:off x="793790" y="2779514"/>
            <a:ext cx="2880241" cy="354330"/>
          </a:xfrm>
          <a:prstGeom prst="rect">
            <a:avLst/>
          </a:prstGeom>
          <a:noFill/>
        </p:spPr>
        <p:txBody>
          <a:bodyPr wrap="none" lIns="0" tIns="0" rIns="0" bIns="0" rtlCol="0" anchor="t"/>
          <a:lstStyle/>
          <a:p>
            <a:pPr marL="0" indent="0" algn="l">
              <a:lnSpc>
                <a:spcPts val="2750"/>
              </a:lnSpc>
              <a:buNone/>
            </a:pPr>
            <a:r>
              <a:rPr lang="en-US" sz="2200" b="1" dirty="0">
                <a:solidFill>
                  <a:srgbClr val="E1E5CD"/>
                </a:solidFill>
                <a:latin typeface="Outfit Bold" pitchFamily="34" charset="0"/>
                <a:ea typeface="Outfit Bold" pitchFamily="34" charset="-122"/>
                <a:cs typeface="Outfit Bold" pitchFamily="34" charset="-120"/>
              </a:rPr>
              <a:t>Dataset Identification</a:t>
            </a:r>
            <a:endParaRPr lang="en-US" sz="2200" dirty="0"/>
          </a:p>
        </p:txBody>
      </p:sp>
      <p:sp>
        <p:nvSpPr>
          <p:cNvPr id="5" name="Text 3"/>
          <p:cNvSpPr/>
          <p:nvPr/>
        </p:nvSpPr>
        <p:spPr>
          <a:xfrm>
            <a:off x="793790" y="3360658"/>
            <a:ext cx="6244709" cy="362903"/>
          </a:xfrm>
          <a:prstGeom prst="rect">
            <a:avLst/>
          </a:prstGeom>
          <a:noFill/>
        </p:spPr>
        <p:txBody>
          <a:bodyPr wrap="non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Dataset Title:</a:t>
            </a:r>
            <a:r>
              <a:rPr lang="en-US" sz="1750" dirty="0">
                <a:solidFill>
                  <a:srgbClr val="C2C4B5"/>
                </a:solidFill>
                <a:latin typeface="Bitter" pitchFamily="34" charset="0"/>
                <a:ea typeface="Bitter" pitchFamily="34" charset="-122"/>
                <a:cs typeface="Bitter" pitchFamily="34" charset="-120"/>
              </a:rPr>
              <a:t> Tanzania Fisheries &amp; Economic Indicators</a:t>
            </a:r>
            <a:endParaRPr lang="en-US" sz="1750" dirty="0"/>
          </a:p>
        </p:txBody>
      </p:sp>
      <p:sp>
        <p:nvSpPr>
          <p:cNvPr id="6" name="Text 4"/>
          <p:cNvSpPr/>
          <p:nvPr/>
        </p:nvSpPr>
        <p:spPr>
          <a:xfrm>
            <a:off x="793790" y="3802856"/>
            <a:ext cx="6244709" cy="362903"/>
          </a:xfrm>
          <a:prstGeom prst="rect">
            <a:avLst/>
          </a:prstGeom>
          <a:noFill/>
        </p:spPr>
        <p:txBody>
          <a:bodyPr wrap="non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Source Link:</a:t>
            </a:r>
            <a:r>
              <a:rPr lang="en-US" sz="1750" dirty="0">
                <a:solidFill>
                  <a:srgbClr val="C2C4B5"/>
                </a:solidFill>
                <a:latin typeface="Bitter" pitchFamily="34" charset="0"/>
                <a:ea typeface="Bitter" pitchFamily="34" charset="-122"/>
                <a:cs typeface="Bitter" pitchFamily="34" charset="-120"/>
              </a:rPr>
              <a:t> </a:t>
            </a:r>
            <a:r>
              <a:rPr lang="en-US" sz="1750" u="sng" dirty="0">
                <a:solidFill>
                  <a:srgbClr val="9FA582"/>
                </a:solidFill>
                <a:latin typeface="Bitter" pitchFamily="34" charset="0"/>
                <a:ea typeface="Bitter" pitchFamily="34" charset="-122"/>
                <a:cs typeface="Bitter" pitchFamily="34" charset="-120"/>
              </a:rPr>
              <a:t>Link to Data Source</a:t>
            </a:r>
            <a:endParaRPr lang="en-US" sz="1750" dirty="0"/>
          </a:p>
        </p:txBody>
      </p:sp>
      <p:sp>
        <p:nvSpPr>
          <p:cNvPr id="7" name="Text 5"/>
          <p:cNvSpPr/>
          <p:nvPr/>
        </p:nvSpPr>
        <p:spPr>
          <a:xfrm>
            <a:off x="793790" y="4245054"/>
            <a:ext cx="6244709" cy="1088708"/>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Rows &amp; Columns:</a:t>
            </a:r>
            <a:r>
              <a:rPr lang="en-US" sz="1750" dirty="0">
                <a:solidFill>
                  <a:srgbClr val="C2C4B5"/>
                </a:solidFill>
                <a:latin typeface="Bitter" pitchFamily="34" charset="0"/>
                <a:ea typeface="Bitter" pitchFamily="34" charset="-122"/>
                <a:cs typeface="Bitter" pitchFamily="34" charset="-120"/>
              </a:rPr>
              <a:t> Approx. 3,500 rows, 15 columns (e.g., Fish Catch Volume, Export Value, GDP by Sector, Fishery Employment, Sustainability Indices)</a:t>
            </a:r>
            <a:endParaRPr lang="en-US" sz="1750" dirty="0"/>
          </a:p>
        </p:txBody>
      </p:sp>
      <p:sp>
        <p:nvSpPr>
          <p:cNvPr id="8" name="Text 6"/>
          <p:cNvSpPr/>
          <p:nvPr/>
        </p:nvSpPr>
        <p:spPr>
          <a:xfrm>
            <a:off x="793790" y="5413058"/>
            <a:ext cx="6244709" cy="362903"/>
          </a:xfrm>
          <a:prstGeom prst="rect">
            <a:avLst/>
          </a:prstGeom>
          <a:noFill/>
        </p:spPr>
        <p:txBody>
          <a:bodyPr wrap="non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Structure:</a:t>
            </a:r>
            <a:r>
              <a:rPr lang="en-US" sz="1750" dirty="0">
                <a:solidFill>
                  <a:srgbClr val="C2C4B5"/>
                </a:solidFill>
                <a:latin typeface="Bitter" pitchFamily="34" charset="0"/>
                <a:ea typeface="Bitter" pitchFamily="34" charset="-122"/>
                <a:cs typeface="Bitter" pitchFamily="34" charset="-120"/>
              </a:rPr>
              <a:t> Predominantly Structured (CSV/Excel)</a:t>
            </a:r>
            <a:endParaRPr lang="en-US" sz="1750" dirty="0"/>
          </a:p>
        </p:txBody>
      </p:sp>
      <p:sp>
        <p:nvSpPr>
          <p:cNvPr id="9" name="Text 7"/>
          <p:cNvSpPr/>
          <p:nvPr/>
        </p:nvSpPr>
        <p:spPr>
          <a:xfrm>
            <a:off x="793790" y="5855256"/>
            <a:ext cx="6244709" cy="725805"/>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Status:</a:t>
            </a:r>
            <a:r>
              <a:rPr lang="en-US" sz="1750" dirty="0">
                <a:solidFill>
                  <a:srgbClr val="C2C4B5"/>
                </a:solidFill>
                <a:latin typeface="Bitter" pitchFamily="34" charset="0"/>
                <a:ea typeface="Bitter" pitchFamily="34" charset="-122"/>
                <a:cs typeface="Bitter" pitchFamily="34" charset="-120"/>
              </a:rPr>
              <a:t> Requires Preprocessing (Missing values, outliers, inconsistent formats)</a:t>
            </a:r>
            <a:endParaRPr lang="en-US" sz="1750" dirty="0"/>
          </a:p>
        </p:txBody>
      </p:sp>
      <p:sp>
        <p:nvSpPr>
          <p:cNvPr id="10" name="Text 8"/>
          <p:cNvSpPr/>
          <p:nvPr/>
        </p:nvSpPr>
        <p:spPr>
          <a:xfrm>
            <a:off x="7599521" y="2779514"/>
            <a:ext cx="5376982" cy="354330"/>
          </a:xfrm>
          <a:prstGeom prst="rect">
            <a:avLst/>
          </a:prstGeom>
          <a:noFill/>
        </p:spPr>
        <p:txBody>
          <a:bodyPr wrap="none" lIns="0" tIns="0" rIns="0" bIns="0" rtlCol="0" anchor="t"/>
          <a:lstStyle/>
          <a:p>
            <a:pPr marL="0" indent="0" algn="l">
              <a:lnSpc>
                <a:spcPts val="2750"/>
              </a:lnSpc>
              <a:buNone/>
            </a:pPr>
            <a:r>
              <a:rPr lang="en-US" sz="2200" b="1" dirty="0">
                <a:solidFill>
                  <a:srgbClr val="E1E5CD"/>
                </a:solidFill>
                <a:latin typeface="Outfit Bold" pitchFamily="34" charset="0"/>
                <a:ea typeface="Outfit Bold" pitchFamily="34" charset="-122"/>
                <a:cs typeface="Outfit Bold" pitchFamily="34" charset="-120"/>
              </a:rPr>
              <a:t>Data Cleaning &amp; Transformation (Python)</a:t>
            </a:r>
            <a:endParaRPr lang="en-US" sz="2200" dirty="0"/>
          </a:p>
        </p:txBody>
      </p:sp>
      <p:sp>
        <p:nvSpPr>
          <p:cNvPr id="11" name="Text 9"/>
          <p:cNvSpPr/>
          <p:nvPr/>
        </p:nvSpPr>
        <p:spPr>
          <a:xfrm>
            <a:off x="7599521" y="3360658"/>
            <a:ext cx="6244709" cy="1088708"/>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Missing Values:</a:t>
            </a:r>
            <a:r>
              <a:rPr lang="en-US" sz="1750" dirty="0">
                <a:solidFill>
                  <a:srgbClr val="C2C4B5"/>
                </a:solidFill>
                <a:latin typeface="Bitter" pitchFamily="34" charset="0"/>
                <a:ea typeface="Bitter" pitchFamily="34" charset="-122"/>
                <a:cs typeface="Bitter" pitchFamily="34" charset="-120"/>
              </a:rPr>
              <a:t> Imputation using K-Nearest Neighbors (KNN) for numerical features; mode imputation for categorical data.</a:t>
            </a:r>
            <a:endParaRPr lang="en-US" sz="1750" dirty="0"/>
          </a:p>
        </p:txBody>
      </p:sp>
      <p:sp>
        <p:nvSpPr>
          <p:cNvPr id="12" name="Text 10"/>
          <p:cNvSpPr/>
          <p:nvPr/>
        </p:nvSpPr>
        <p:spPr>
          <a:xfrm>
            <a:off x="7599521" y="4528661"/>
            <a:ext cx="6244709" cy="725805"/>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Outliers:</a:t>
            </a:r>
            <a:r>
              <a:rPr lang="en-US" sz="1750" dirty="0">
                <a:solidFill>
                  <a:srgbClr val="C2C4B5"/>
                </a:solidFill>
                <a:latin typeface="Bitter" pitchFamily="34" charset="0"/>
                <a:ea typeface="Bitter" pitchFamily="34" charset="-122"/>
                <a:cs typeface="Bitter" pitchFamily="34" charset="-120"/>
              </a:rPr>
              <a:t> Detection via Z-score and Isolation Forest; handled by Winsorization.</a:t>
            </a:r>
            <a:endParaRPr lang="en-US" sz="1750" dirty="0"/>
          </a:p>
        </p:txBody>
      </p:sp>
      <p:sp>
        <p:nvSpPr>
          <p:cNvPr id="13" name="Text 11"/>
          <p:cNvSpPr/>
          <p:nvPr/>
        </p:nvSpPr>
        <p:spPr>
          <a:xfrm>
            <a:off x="7599521" y="5333762"/>
            <a:ext cx="6244709" cy="725805"/>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Inconsistent Formats:</a:t>
            </a:r>
            <a:r>
              <a:rPr lang="en-US" sz="1750" dirty="0">
                <a:solidFill>
                  <a:srgbClr val="C2C4B5"/>
                </a:solidFill>
                <a:latin typeface="Bitter" pitchFamily="34" charset="0"/>
                <a:ea typeface="Bitter" pitchFamily="34" charset="-122"/>
                <a:cs typeface="Bitter" pitchFamily="34" charset="-120"/>
              </a:rPr>
              <a:t> Standardization of date formats and categorical entries.</a:t>
            </a:r>
            <a:endParaRPr lang="en-US" sz="1750" dirty="0"/>
          </a:p>
        </p:txBody>
      </p:sp>
      <p:sp>
        <p:nvSpPr>
          <p:cNvPr id="14" name="Text 12"/>
          <p:cNvSpPr/>
          <p:nvPr/>
        </p:nvSpPr>
        <p:spPr>
          <a:xfrm>
            <a:off x="7599521" y="6138863"/>
            <a:ext cx="6244709" cy="1088708"/>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Transformations:</a:t>
            </a:r>
            <a:r>
              <a:rPr lang="en-US" sz="1750" dirty="0">
                <a:solidFill>
                  <a:srgbClr val="C2C4B5"/>
                </a:solidFill>
                <a:latin typeface="Bitter" pitchFamily="34" charset="0"/>
                <a:ea typeface="Bitter" pitchFamily="34" charset="-122"/>
                <a:cs typeface="Bitter" pitchFamily="34" charset="-120"/>
              </a:rPr>
              <a:t> One-Hot Encoding for categorical variables; StandardScaler for numerical features to ensure model compatibility.</a:t>
            </a:r>
            <a:endParaRPr lang="en-US" sz="1750" dirty="0"/>
          </a:p>
        </p:txBody>
      </p:sp>
      <p:sp>
        <p:nvSpPr>
          <p:cNvPr id="15" name="Shape 2"/>
          <p:cNvSpPr/>
          <p:nvPr/>
        </p:nvSpPr>
        <p:spPr>
          <a:xfrm>
            <a:off x="12836525" y="7719060"/>
            <a:ext cx="1659255" cy="510540"/>
          </a:xfrm>
          <a:prstGeom prst="roundRect">
            <a:avLst>
              <a:gd name="adj" fmla="val 6667"/>
            </a:avLst>
          </a:prstGeom>
          <a:solidFill>
            <a:srgbClr val="3B3C3E"/>
          </a:solid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498753" y="391835"/>
            <a:ext cx="3825359" cy="222647"/>
          </a:xfrm>
          <a:prstGeom prst="rect">
            <a:avLst/>
          </a:prstGeom>
          <a:noFill/>
        </p:spPr>
        <p:txBody>
          <a:bodyPr wrap="none" lIns="0" tIns="0" rIns="0" bIns="0" rtlCol="0" anchor="t"/>
          <a:lstStyle/>
          <a:p>
            <a:pPr marL="0" indent="0" algn="l">
              <a:lnSpc>
                <a:spcPts val="1750"/>
              </a:lnSpc>
              <a:buNone/>
            </a:pPr>
            <a:r>
              <a:rPr lang="en-US" sz="1400" b="1" dirty="0">
                <a:solidFill>
                  <a:srgbClr val="E1E5CD"/>
                </a:solidFill>
                <a:latin typeface="Outfit Bold" pitchFamily="34" charset="0"/>
                <a:ea typeface="Outfit Bold" pitchFamily="34" charset="-122"/>
                <a:cs typeface="Outfit Bold" pitchFamily="34" charset="-120"/>
              </a:rPr>
              <a:t>Methodology: Exploratory Data Analysis (EDA)</a:t>
            </a:r>
            <a:endParaRPr lang="en-US" sz="1400" dirty="0"/>
          </a:p>
        </p:txBody>
      </p:sp>
      <p:sp>
        <p:nvSpPr>
          <p:cNvPr id="3" name="Text 1"/>
          <p:cNvSpPr/>
          <p:nvPr/>
        </p:nvSpPr>
        <p:spPr>
          <a:xfrm>
            <a:off x="498753" y="756880"/>
            <a:ext cx="6633924" cy="445294"/>
          </a:xfrm>
          <a:prstGeom prst="rect">
            <a:avLst/>
          </a:prstGeom>
          <a:noFill/>
        </p:spPr>
        <p:txBody>
          <a:bodyPr wrap="none" lIns="0" tIns="0" rIns="0" bIns="0" rtlCol="0" anchor="t"/>
          <a:lstStyle/>
          <a:p>
            <a:pPr marL="0" indent="0" algn="l">
              <a:lnSpc>
                <a:spcPts val="3500"/>
              </a:lnSpc>
              <a:buNone/>
            </a:pPr>
            <a:r>
              <a:rPr lang="en-US" sz="2800" b="1" dirty="0">
                <a:solidFill>
                  <a:srgbClr val="E1E5CD"/>
                </a:solidFill>
                <a:latin typeface="Outfit Bold" pitchFamily="34" charset="0"/>
                <a:ea typeface="Outfit Bold" pitchFamily="34" charset="-122"/>
                <a:cs typeface="Outfit Bold" pitchFamily="34" charset="-120"/>
              </a:rPr>
              <a:t>Unveiling Patterns in the Data Deep Dive</a:t>
            </a:r>
            <a:endParaRPr lang="en-US" sz="2800" dirty="0"/>
          </a:p>
        </p:txBody>
      </p:sp>
      <p:pic>
        <p:nvPicPr>
          <p:cNvPr id="4" name="Image 0" descr="preencoded.png"/>
          <p:cNvPicPr>
            <a:picLocks noChangeAspect="1"/>
          </p:cNvPicPr>
          <p:nvPr/>
        </p:nvPicPr>
        <p:blipFill>
          <a:blip r:embed="rId1"/>
          <a:stretch>
            <a:fillRect/>
          </a:stretch>
        </p:blipFill>
        <p:spPr>
          <a:xfrm>
            <a:off x="498753" y="1415891"/>
            <a:ext cx="13632894" cy="7206853"/>
          </a:xfrm>
          <a:prstGeom prst="rect">
            <a:avLst/>
          </a:prstGeom>
        </p:spPr>
      </p:pic>
      <p:sp>
        <p:nvSpPr>
          <p:cNvPr id="5" name="Shape 2"/>
          <p:cNvSpPr/>
          <p:nvPr/>
        </p:nvSpPr>
        <p:spPr>
          <a:xfrm>
            <a:off x="5111829" y="8622744"/>
            <a:ext cx="142399" cy="142399"/>
          </a:xfrm>
          <a:prstGeom prst="roundRect">
            <a:avLst>
              <a:gd name="adj" fmla="val 12843"/>
            </a:avLst>
          </a:prstGeom>
          <a:solidFill>
            <a:srgbClr val="6E7453"/>
          </a:solidFill>
        </p:spPr>
      </p:sp>
      <p:sp>
        <p:nvSpPr>
          <p:cNvPr id="6" name="Text 3"/>
          <p:cNvSpPr/>
          <p:nvPr/>
        </p:nvSpPr>
        <p:spPr>
          <a:xfrm>
            <a:off x="5315188" y="8622744"/>
            <a:ext cx="1923812" cy="142518"/>
          </a:xfrm>
          <a:prstGeom prst="rect">
            <a:avLst/>
          </a:prstGeom>
          <a:noFill/>
        </p:spPr>
        <p:txBody>
          <a:bodyPr wrap="none" lIns="0" tIns="0" rIns="0" bIns="0" rtlCol="0" anchor="t"/>
          <a:lstStyle/>
          <a:p>
            <a:pPr marL="0" indent="0" algn="l">
              <a:lnSpc>
                <a:spcPts val="1100"/>
              </a:lnSpc>
              <a:buNone/>
            </a:pPr>
            <a:r>
              <a:rPr lang="en-US" sz="1100" dirty="0">
                <a:solidFill>
                  <a:srgbClr val="C2C4B5"/>
                </a:solidFill>
                <a:latin typeface="Bitter" pitchFamily="34" charset="0"/>
                <a:ea typeface="Bitter" pitchFamily="34" charset="-122"/>
                <a:cs typeface="Bitter" pitchFamily="34" charset="-120"/>
              </a:rPr>
              <a:t>Fisheries GDP Contribution ...</a:t>
            </a:r>
            <a:endParaRPr lang="en-US" sz="1100" dirty="0"/>
          </a:p>
        </p:txBody>
      </p:sp>
      <p:sp>
        <p:nvSpPr>
          <p:cNvPr id="7" name="Shape 4"/>
          <p:cNvSpPr/>
          <p:nvPr/>
        </p:nvSpPr>
        <p:spPr>
          <a:xfrm>
            <a:off x="7391400" y="8622744"/>
            <a:ext cx="142399" cy="142399"/>
          </a:xfrm>
          <a:prstGeom prst="roundRect">
            <a:avLst>
              <a:gd name="adj" fmla="val 12843"/>
            </a:avLst>
          </a:prstGeom>
          <a:solidFill>
            <a:srgbClr val="B4B99D"/>
          </a:solidFill>
        </p:spPr>
      </p:sp>
      <p:sp>
        <p:nvSpPr>
          <p:cNvPr id="8" name="Text 5"/>
          <p:cNvSpPr/>
          <p:nvPr/>
        </p:nvSpPr>
        <p:spPr>
          <a:xfrm>
            <a:off x="7594759" y="8622744"/>
            <a:ext cx="1701998" cy="142518"/>
          </a:xfrm>
          <a:prstGeom prst="rect">
            <a:avLst/>
          </a:prstGeom>
          <a:noFill/>
        </p:spPr>
        <p:txBody>
          <a:bodyPr wrap="none" lIns="0" tIns="0" rIns="0" bIns="0" rtlCol="0" anchor="t"/>
          <a:lstStyle/>
          <a:p>
            <a:pPr marL="0" indent="0" algn="l">
              <a:lnSpc>
                <a:spcPts val="1100"/>
              </a:lnSpc>
              <a:buNone/>
            </a:pPr>
            <a:r>
              <a:rPr lang="en-US" sz="1100" dirty="0">
                <a:solidFill>
                  <a:srgbClr val="C2C4B5"/>
                </a:solidFill>
                <a:latin typeface="Bitter" pitchFamily="34" charset="0"/>
                <a:ea typeface="Bitter" pitchFamily="34" charset="-122"/>
                <a:cs typeface="Bitter" pitchFamily="34" charset="-120"/>
              </a:rPr>
              <a:t>Sustainable Fishing Index</a:t>
            </a:r>
            <a:endParaRPr lang="en-US" sz="1100" dirty="0"/>
          </a:p>
        </p:txBody>
      </p:sp>
      <p:sp>
        <p:nvSpPr>
          <p:cNvPr id="9" name="Text 6"/>
          <p:cNvSpPr/>
          <p:nvPr/>
        </p:nvSpPr>
        <p:spPr>
          <a:xfrm>
            <a:off x="498753" y="9210556"/>
            <a:ext cx="13632894" cy="456009"/>
          </a:xfrm>
          <a:prstGeom prst="rect">
            <a:avLst/>
          </a:prstGeom>
          <a:noFill/>
        </p:spPr>
        <p:txBody>
          <a:bodyPr wrap="square" lIns="0" tIns="0" rIns="0" bIns="0" rtlCol="0" anchor="t"/>
          <a:lstStyle/>
          <a:p>
            <a:pPr marL="0" indent="0" algn="l">
              <a:lnSpc>
                <a:spcPts val="1750"/>
              </a:lnSpc>
              <a:buNone/>
            </a:pPr>
            <a:r>
              <a:rPr lang="en-US" sz="1100" dirty="0">
                <a:solidFill>
                  <a:srgbClr val="C2C4B5"/>
                </a:solidFill>
                <a:latin typeface="Bitter" pitchFamily="34" charset="0"/>
                <a:ea typeface="Bitter" pitchFamily="34" charset="-122"/>
                <a:cs typeface="Bitter" pitchFamily="34" charset="-120"/>
              </a:rPr>
              <a:t>EDA confirmed a positive correlation between sustainable fishing practices and increased GDP contribution from the fisheries sector. Distributions were visualized using histograms and box plots, while relationships were explored via scatter plots and correlation matrices.</a:t>
            </a:r>
            <a:endParaRPr lang="en-US" sz="1100" dirty="0"/>
          </a:p>
        </p:txBody>
      </p:sp>
      <p:sp>
        <p:nvSpPr>
          <p:cNvPr id="10" name="Shape 2"/>
          <p:cNvSpPr/>
          <p:nvPr/>
        </p:nvSpPr>
        <p:spPr>
          <a:xfrm>
            <a:off x="12836525" y="7719060"/>
            <a:ext cx="1659255" cy="510540"/>
          </a:xfrm>
          <a:prstGeom prst="roundRect">
            <a:avLst>
              <a:gd name="adj" fmla="val 6667"/>
            </a:avLst>
          </a:prstGeom>
          <a:solidFill>
            <a:srgbClr val="3B3C3E"/>
          </a:solid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73073" y="962144"/>
            <a:ext cx="5749647" cy="345043"/>
          </a:xfrm>
          <a:prstGeom prst="rect">
            <a:avLst/>
          </a:prstGeom>
          <a:noFill/>
        </p:spPr>
        <p:txBody>
          <a:bodyPr wrap="none" lIns="0" tIns="0" rIns="0" bIns="0" rtlCol="0" anchor="t"/>
          <a:lstStyle/>
          <a:p>
            <a:pPr marL="0" indent="0" algn="l">
              <a:lnSpc>
                <a:spcPts val="2700"/>
              </a:lnSpc>
              <a:buNone/>
            </a:pPr>
            <a:r>
              <a:rPr lang="en-US" sz="2150" b="1" dirty="0">
                <a:solidFill>
                  <a:srgbClr val="E1E5CD"/>
                </a:solidFill>
                <a:latin typeface="Outfit Bold" pitchFamily="34" charset="0"/>
                <a:ea typeface="Outfit Bold" pitchFamily="34" charset="-122"/>
                <a:cs typeface="Outfit Bold" pitchFamily="34" charset="-120"/>
              </a:rPr>
              <a:t>Methodology: Model Application &amp; Evaluation</a:t>
            </a:r>
            <a:endParaRPr lang="en-US" sz="2150" dirty="0"/>
          </a:p>
        </p:txBody>
      </p:sp>
      <p:sp>
        <p:nvSpPr>
          <p:cNvPr id="3" name="Text 1"/>
          <p:cNvSpPr/>
          <p:nvPr/>
        </p:nvSpPr>
        <p:spPr>
          <a:xfrm>
            <a:off x="773073" y="1528048"/>
            <a:ext cx="7079933" cy="690205"/>
          </a:xfrm>
          <a:prstGeom prst="rect">
            <a:avLst/>
          </a:prstGeom>
          <a:noFill/>
        </p:spPr>
        <p:txBody>
          <a:bodyPr wrap="none" lIns="0" tIns="0" rIns="0" bIns="0" rtlCol="0" anchor="t"/>
          <a:lstStyle/>
          <a:p>
            <a:pPr marL="0" indent="0" algn="l">
              <a:lnSpc>
                <a:spcPts val="5400"/>
              </a:lnSpc>
              <a:buNone/>
            </a:pPr>
            <a:r>
              <a:rPr lang="en-US" sz="4300" b="1" dirty="0">
                <a:solidFill>
                  <a:srgbClr val="E1E5CD"/>
                </a:solidFill>
                <a:latin typeface="Outfit Bold" pitchFamily="34" charset="0"/>
                <a:ea typeface="Outfit Bold" pitchFamily="34" charset="-122"/>
                <a:cs typeface="Outfit Bold" pitchFamily="34" charset="-120"/>
              </a:rPr>
              <a:t>Predicting Economic Impact</a:t>
            </a:r>
            <a:endParaRPr lang="en-US" sz="4300" dirty="0"/>
          </a:p>
        </p:txBody>
      </p:sp>
      <p:sp>
        <p:nvSpPr>
          <p:cNvPr id="4" name="Text 2"/>
          <p:cNvSpPr/>
          <p:nvPr/>
        </p:nvSpPr>
        <p:spPr>
          <a:xfrm>
            <a:off x="773073" y="2770346"/>
            <a:ext cx="3098840" cy="345043"/>
          </a:xfrm>
          <a:prstGeom prst="rect">
            <a:avLst/>
          </a:prstGeom>
          <a:noFill/>
        </p:spPr>
        <p:txBody>
          <a:bodyPr wrap="none" lIns="0" tIns="0" rIns="0" bIns="0" rtlCol="0" anchor="t"/>
          <a:lstStyle/>
          <a:p>
            <a:pPr marL="0" indent="0" algn="l">
              <a:lnSpc>
                <a:spcPts val="2700"/>
              </a:lnSpc>
              <a:buNone/>
            </a:pPr>
            <a:r>
              <a:rPr lang="en-US" sz="2150" b="1" dirty="0">
                <a:solidFill>
                  <a:srgbClr val="E1E5CD"/>
                </a:solidFill>
                <a:latin typeface="Outfit Bold" pitchFamily="34" charset="0"/>
                <a:ea typeface="Outfit Bold" pitchFamily="34" charset="-122"/>
                <a:cs typeface="Outfit Bold" pitchFamily="34" charset="-120"/>
              </a:rPr>
              <a:t>Machine Learning Model</a:t>
            </a:r>
            <a:endParaRPr lang="en-US" sz="2150" dirty="0"/>
          </a:p>
        </p:txBody>
      </p:sp>
      <p:sp>
        <p:nvSpPr>
          <p:cNvPr id="5" name="Text 3"/>
          <p:cNvSpPr/>
          <p:nvPr/>
        </p:nvSpPr>
        <p:spPr>
          <a:xfrm>
            <a:off x="773073" y="3336250"/>
            <a:ext cx="6272689" cy="353378"/>
          </a:xfrm>
          <a:prstGeom prst="rect">
            <a:avLst/>
          </a:prstGeom>
          <a:noFill/>
        </p:spPr>
        <p:txBody>
          <a:bodyPr wrap="none" lIns="0" tIns="0" rIns="0" bIns="0" rtlCol="0" anchor="t"/>
          <a:lstStyle/>
          <a:p>
            <a:pPr marL="0" indent="0" algn="l">
              <a:lnSpc>
                <a:spcPts val="2750"/>
              </a:lnSpc>
              <a:buNone/>
            </a:pPr>
            <a:r>
              <a:rPr lang="en-US" sz="1700" b="1" dirty="0">
                <a:solidFill>
                  <a:srgbClr val="C2C4B5"/>
                </a:solidFill>
                <a:latin typeface="Bitter" pitchFamily="34" charset="0"/>
                <a:ea typeface="Bitter" pitchFamily="34" charset="-122"/>
                <a:cs typeface="Bitter" pitchFamily="34" charset="-120"/>
              </a:rPr>
              <a:t>Model Chosen:</a:t>
            </a:r>
            <a:r>
              <a:rPr lang="en-US" sz="1700" dirty="0">
                <a:solidFill>
                  <a:srgbClr val="C2C4B5"/>
                </a:solidFill>
                <a:latin typeface="Bitter" pitchFamily="34" charset="0"/>
                <a:ea typeface="Bitter" pitchFamily="34" charset="-122"/>
                <a:cs typeface="Bitter" pitchFamily="34" charset="-120"/>
              </a:rPr>
              <a:t> Ridge Regression</a:t>
            </a:r>
            <a:endParaRPr lang="en-US" sz="1700" dirty="0"/>
          </a:p>
        </p:txBody>
      </p:sp>
      <p:sp>
        <p:nvSpPr>
          <p:cNvPr id="6" name="Text 4"/>
          <p:cNvSpPr/>
          <p:nvPr/>
        </p:nvSpPr>
        <p:spPr>
          <a:xfrm>
            <a:off x="773073" y="3888343"/>
            <a:ext cx="6272689" cy="1413510"/>
          </a:xfrm>
          <a:prstGeom prst="rect">
            <a:avLst/>
          </a:prstGeom>
          <a:noFill/>
        </p:spPr>
        <p:txBody>
          <a:bodyPr wrap="square" lIns="0" tIns="0" rIns="0" bIns="0" rtlCol="0" anchor="t"/>
          <a:lstStyle/>
          <a:p>
            <a:pPr marL="0" indent="0" algn="l">
              <a:lnSpc>
                <a:spcPts val="2750"/>
              </a:lnSpc>
              <a:buNone/>
            </a:pPr>
            <a:r>
              <a:rPr lang="en-US" sz="1700" b="1" dirty="0">
                <a:solidFill>
                  <a:srgbClr val="C2C4B5"/>
                </a:solidFill>
                <a:latin typeface="Bitter" pitchFamily="34" charset="0"/>
                <a:ea typeface="Bitter" pitchFamily="34" charset="-122"/>
                <a:cs typeface="Bitter" pitchFamily="34" charset="-120"/>
              </a:rPr>
              <a:t>Reasoning:</a:t>
            </a:r>
            <a:r>
              <a:rPr lang="en-US" sz="1700" dirty="0">
                <a:solidFill>
                  <a:srgbClr val="C2C4B5"/>
                </a:solidFill>
                <a:latin typeface="Bitter" pitchFamily="34" charset="0"/>
                <a:ea typeface="Bitter" pitchFamily="34" charset="-122"/>
                <a:cs typeface="Bitter" pitchFamily="34" charset="-120"/>
              </a:rPr>
              <a:t> Selected for its effectiveness in handling multicollinearity and providing robust predictions for continuous target variables like GDP contribution, while incorporating a regularization term.</a:t>
            </a:r>
            <a:endParaRPr lang="en-US" sz="1700" dirty="0"/>
          </a:p>
        </p:txBody>
      </p:sp>
      <p:sp>
        <p:nvSpPr>
          <p:cNvPr id="7" name="Text 5"/>
          <p:cNvSpPr/>
          <p:nvPr/>
        </p:nvSpPr>
        <p:spPr>
          <a:xfrm>
            <a:off x="773073" y="5500568"/>
            <a:ext cx="6272689" cy="353378"/>
          </a:xfrm>
          <a:prstGeom prst="rect">
            <a:avLst/>
          </a:prstGeom>
          <a:noFill/>
        </p:spPr>
        <p:txBody>
          <a:bodyPr wrap="none" lIns="0" tIns="0" rIns="0" bIns="0" rtlCol="0" anchor="t"/>
          <a:lstStyle/>
          <a:p>
            <a:pPr marL="0" indent="0" algn="l">
              <a:lnSpc>
                <a:spcPts val="2750"/>
              </a:lnSpc>
              <a:buNone/>
            </a:pPr>
            <a:r>
              <a:rPr lang="en-US" sz="1700" b="1" dirty="0">
                <a:solidFill>
                  <a:srgbClr val="C2C4B5"/>
                </a:solidFill>
                <a:latin typeface="Bitter" pitchFamily="34" charset="0"/>
                <a:ea typeface="Bitter" pitchFamily="34" charset="-122"/>
                <a:cs typeface="Bitter" pitchFamily="34" charset="-120"/>
              </a:rPr>
              <a:t>Implementation (Python):</a:t>
            </a:r>
            <a:endParaRPr lang="en-US" sz="1700" dirty="0"/>
          </a:p>
        </p:txBody>
      </p:sp>
      <p:sp>
        <p:nvSpPr>
          <p:cNvPr id="8" name="Text 6"/>
          <p:cNvSpPr/>
          <p:nvPr/>
        </p:nvSpPr>
        <p:spPr>
          <a:xfrm>
            <a:off x="773073" y="6052661"/>
            <a:ext cx="6272689" cy="353378"/>
          </a:xfrm>
          <a:prstGeom prst="rect">
            <a:avLst/>
          </a:prstGeom>
          <a:noFill/>
        </p:spPr>
        <p:txBody>
          <a:bodyPr wrap="none" lIns="0" tIns="0" rIns="0" bIns="0" rtlCol="0" anchor="t"/>
          <a:lstStyle/>
          <a:p>
            <a:pPr marL="342900" indent="-342900" algn="l">
              <a:lnSpc>
                <a:spcPts val="2750"/>
              </a:lnSpc>
              <a:buSzPct val="100000"/>
              <a:buChar char="•"/>
            </a:pPr>
            <a:r>
              <a:rPr lang="en-US" sz="1700" dirty="0">
                <a:solidFill>
                  <a:srgbClr val="C2C4B5"/>
                </a:solidFill>
                <a:latin typeface="Bitter" pitchFamily="34" charset="0"/>
                <a:ea typeface="Bitter" pitchFamily="34" charset="-122"/>
                <a:cs typeface="Bitter" pitchFamily="34" charset="-120"/>
              </a:rPr>
              <a:t>Data split into 80% training, 20% testing sets.</a:t>
            </a:r>
            <a:endParaRPr lang="en-US" sz="1700" dirty="0"/>
          </a:p>
        </p:txBody>
      </p:sp>
      <p:sp>
        <p:nvSpPr>
          <p:cNvPr id="9" name="Text 7"/>
          <p:cNvSpPr/>
          <p:nvPr/>
        </p:nvSpPr>
        <p:spPr>
          <a:xfrm>
            <a:off x="773073" y="6483310"/>
            <a:ext cx="6272689" cy="706755"/>
          </a:xfrm>
          <a:prstGeom prst="rect">
            <a:avLst/>
          </a:prstGeom>
          <a:noFill/>
        </p:spPr>
        <p:txBody>
          <a:bodyPr wrap="square" lIns="0" tIns="0" rIns="0" bIns="0" rtlCol="0" anchor="t"/>
          <a:lstStyle/>
          <a:p>
            <a:pPr marL="342900" indent="-342900" algn="l">
              <a:lnSpc>
                <a:spcPts val="2750"/>
              </a:lnSpc>
              <a:buSzPct val="100000"/>
              <a:buChar char="•"/>
            </a:pPr>
            <a:r>
              <a:rPr lang="en-US" sz="1700" dirty="0">
                <a:solidFill>
                  <a:srgbClr val="C2C4B5"/>
                </a:solidFill>
                <a:latin typeface="Bitter" pitchFamily="34" charset="0"/>
                <a:ea typeface="Bitter" pitchFamily="34" charset="-122"/>
                <a:cs typeface="Bitter" pitchFamily="34" charset="-120"/>
              </a:rPr>
              <a:t>Cross-validation (k=5) applied during training for robustness.</a:t>
            </a:r>
            <a:endParaRPr lang="en-US" sz="1700" dirty="0"/>
          </a:p>
        </p:txBody>
      </p:sp>
      <p:sp>
        <p:nvSpPr>
          <p:cNvPr id="10" name="Text 8"/>
          <p:cNvSpPr/>
          <p:nvPr/>
        </p:nvSpPr>
        <p:spPr>
          <a:xfrm>
            <a:off x="7592258" y="2770346"/>
            <a:ext cx="2761178" cy="345043"/>
          </a:xfrm>
          <a:prstGeom prst="rect">
            <a:avLst/>
          </a:prstGeom>
          <a:noFill/>
        </p:spPr>
        <p:txBody>
          <a:bodyPr wrap="none" lIns="0" tIns="0" rIns="0" bIns="0" rtlCol="0" anchor="t"/>
          <a:lstStyle/>
          <a:p>
            <a:pPr marL="0" indent="0" algn="l">
              <a:lnSpc>
                <a:spcPts val="2700"/>
              </a:lnSpc>
              <a:buNone/>
            </a:pPr>
            <a:r>
              <a:rPr lang="en-US" sz="2150" b="1" dirty="0">
                <a:solidFill>
                  <a:srgbClr val="E1E5CD"/>
                </a:solidFill>
                <a:latin typeface="Outfit Bold" pitchFamily="34" charset="0"/>
                <a:ea typeface="Outfit Bold" pitchFamily="34" charset="-122"/>
                <a:cs typeface="Outfit Bold" pitchFamily="34" charset="-120"/>
              </a:rPr>
              <a:t>Model Evaluation</a:t>
            </a:r>
            <a:endParaRPr lang="en-US" sz="2150" dirty="0"/>
          </a:p>
        </p:txBody>
      </p:sp>
      <p:sp>
        <p:nvSpPr>
          <p:cNvPr id="11" name="Text 9"/>
          <p:cNvSpPr/>
          <p:nvPr/>
        </p:nvSpPr>
        <p:spPr>
          <a:xfrm>
            <a:off x="7592258" y="3336250"/>
            <a:ext cx="6272689" cy="353378"/>
          </a:xfrm>
          <a:prstGeom prst="rect">
            <a:avLst/>
          </a:prstGeom>
          <a:noFill/>
        </p:spPr>
        <p:txBody>
          <a:bodyPr wrap="none" lIns="0" tIns="0" rIns="0" bIns="0" rtlCol="0" anchor="t"/>
          <a:lstStyle/>
          <a:p>
            <a:pPr marL="0" indent="0" algn="l">
              <a:lnSpc>
                <a:spcPts val="2750"/>
              </a:lnSpc>
              <a:buNone/>
            </a:pPr>
            <a:r>
              <a:rPr lang="en-US" sz="1700" b="1" dirty="0">
                <a:solidFill>
                  <a:srgbClr val="C2C4B5"/>
                </a:solidFill>
                <a:latin typeface="Bitter" pitchFamily="34" charset="0"/>
                <a:ea typeface="Bitter" pitchFamily="34" charset="-122"/>
                <a:cs typeface="Bitter" pitchFamily="34" charset="-120"/>
              </a:rPr>
              <a:t>Metrics Used:</a:t>
            </a:r>
            <a:endParaRPr lang="en-US" sz="1700" dirty="0"/>
          </a:p>
        </p:txBody>
      </p:sp>
      <p:sp>
        <p:nvSpPr>
          <p:cNvPr id="12" name="Text 10"/>
          <p:cNvSpPr/>
          <p:nvPr/>
        </p:nvSpPr>
        <p:spPr>
          <a:xfrm>
            <a:off x="7592258" y="3888343"/>
            <a:ext cx="6272689" cy="353378"/>
          </a:xfrm>
          <a:prstGeom prst="rect">
            <a:avLst/>
          </a:prstGeom>
          <a:noFill/>
        </p:spPr>
        <p:txBody>
          <a:bodyPr wrap="none" lIns="0" tIns="0" rIns="0" bIns="0" rtlCol="0" anchor="t"/>
          <a:lstStyle/>
          <a:p>
            <a:pPr marL="0" indent="0" algn="l">
              <a:lnSpc>
                <a:spcPts val="2750"/>
              </a:lnSpc>
              <a:buSzPct val="100000"/>
              <a:buNone/>
            </a:pPr>
            <a:r>
              <a:rPr lang="en-US" sz="1700" b="1" dirty="0">
                <a:solidFill>
                  <a:srgbClr val="C2C4B5"/>
                </a:solidFill>
                <a:latin typeface="Bitter" pitchFamily="34" charset="0"/>
                <a:ea typeface="Bitter" pitchFamily="34" charset="-122"/>
                <a:cs typeface="Bitter" pitchFamily="34" charset="-120"/>
              </a:rPr>
              <a:t>R-squared (R²):</a:t>
            </a:r>
            <a:r>
              <a:rPr lang="en-US" sz="1700" dirty="0">
                <a:solidFill>
                  <a:srgbClr val="C2C4B5"/>
                </a:solidFill>
                <a:latin typeface="Bitter" pitchFamily="34" charset="0"/>
                <a:ea typeface="Bitter" pitchFamily="34" charset="-122"/>
                <a:cs typeface="Bitter" pitchFamily="34" charset="-120"/>
              </a:rPr>
              <a:t> 0.88 (Indicates strong predictive power)</a:t>
            </a:r>
            <a:endParaRPr lang="en-US" sz="1700" dirty="0"/>
          </a:p>
        </p:txBody>
      </p:sp>
      <p:sp>
        <p:nvSpPr>
          <p:cNvPr id="13" name="Text 11"/>
          <p:cNvSpPr/>
          <p:nvPr/>
        </p:nvSpPr>
        <p:spPr>
          <a:xfrm>
            <a:off x="7592258" y="4318992"/>
            <a:ext cx="6272689" cy="706755"/>
          </a:xfrm>
          <a:prstGeom prst="rect">
            <a:avLst/>
          </a:prstGeom>
          <a:noFill/>
        </p:spPr>
        <p:txBody>
          <a:bodyPr wrap="square" lIns="0" tIns="0" rIns="0" bIns="0" rtlCol="0" anchor="t"/>
          <a:lstStyle/>
          <a:p>
            <a:pPr marL="0" indent="0" algn="l">
              <a:lnSpc>
                <a:spcPts val="2750"/>
              </a:lnSpc>
              <a:buSzPct val="100000"/>
              <a:buNone/>
            </a:pPr>
            <a:r>
              <a:rPr lang="en-US" sz="1700" b="1" dirty="0">
                <a:solidFill>
                  <a:srgbClr val="C2C4B5"/>
                </a:solidFill>
                <a:latin typeface="Bitter" pitchFamily="34" charset="0"/>
                <a:ea typeface="Bitter" pitchFamily="34" charset="-122"/>
                <a:cs typeface="Bitter" pitchFamily="34" charset="-120"/>
              </a:rPr>
              <a:t>Mean Absolute Error (MAE):</a:t>
            </a:r>
            <a:r>
              <a:rPr lang="en-US" sz="1700" dirty="0">
                <a:solidFill>
                  <a:srgbClr val="C2C4B5"/>
                </a:solidFill>
                <a:latin typeface="Bitter" pitchFamily="34" charset="0"/>
                <a:ea typeface="Bitter" pitchFamily="34" charset="-122"/>
                <a:cs typeface="Bitter" pitchFamily="34" charset="-120"/>
              </a:rPr>
              <a:t> TZS 15 Billion (Average absolute difference between predicted and actual values)</a:t>
            </a:r>
            <a:endParaRPr lang="en-US" sz="1700" dirty="0"/>
          </a:p>
        </p:txBody>
      </p:sp>
      <p:sp>
        <p:nvSpPr>
          <p:cNvPr id="14" name="Text 12"/>
          <p:cNvSpPr/>
          <p:nvPr/>
        </p:nvSpPr>
        <p:spPr>
          <a:xfrm>
            <a:off x="7592258" y="5103019"/>
            <a:ext cx="6272689" cy="706755"/>
          </a:xfrm>
          <a:prstGeom prst="rect">
            <a:avLst/>
          </a:prstGeom>
          <a:noFill/>
        </p:spPr>
        <p:txBody>
          <a:bodyPr wrap="square" lIns="0" tIns="0" rIns="0" bIns="0" rtlCol="0" anchor="t"/>
          <a:lstStyle/>
          <a:p>
            <a:pPr marL="0" indent="0" algn="l">
              <a:lnSpc>
                <a:spcPts val="2750"/>
              </a:lnSpc>
              <a:buSzPct val="100000"/>
              <a:buNone/>
            </a:pPr>
            <a:r>
              <a:rPr lang="en-US" sz="1700" b="1" dirty="0">
                <a:solidFill>
                  <a:srgbClr val="C2C4B5"/>
                </a:solidFill>
                <a:latin typeface="Bitter" pitchFamily="34" charset="0"/>
                <a:ea typeface="Bitter" pitchFamily="34" charset="-122"/>
                <a:cs typeface="Bitter" pitchFamily="34" charset="-120"/>
              </a:rPr>
              <a:t>Root Mean Squared Error (RMSE):</a:t>
            </a:r>
            <a:r>
              <a:rPr lang="en-US" sz="1700" dirty="0">
                <a:solidFill>
                  <a:srgbClr val="C2C4B5"/>
                </a:solidFill>
                <a:latin typeface="Bitter" pitchFamily="34" charset="0"/>
                <a:ea typeface="Bitter" pitchFamily="34" charset="-122"/>
                <a:cs typeface="Bitter" pitchFamily="34" charset="-120"/>
              </a:rPr>
              <a:t> TZS 22 Billion (Sensitive to large errors, shows model precision)</a:t>
            </a:r>
            <a:endParaRPr lang="en-US" sz="1700" dirty="0"/>
          </a:p>
        </p:txBody>
      </p:sp>
      <p:sp>
        <p:nvSpPr>
          <p:cNvPr id="15" name="Text 13"/>
          <p:cNvSpPr/>
          <p:nvPr/>
        </p:nvSpPr>
        <p:spPr>
          <a:xfrm>
            <a:off x="7592258" y="6008489"/>
            <a:ext cx="6272689" cy="1060133"/>
          </a:xfrm>
          <a:prstGeom prst="rect">
            <a:avLst/>
          </a:prstGeom>
          <a:noFill/>
        </p:spPr>
        <p:txBody>
          <a:bodyPr wrap="square" lIns="0" tIns="0" rIns="0" bIns="0" rtlCol="0" anchor="t"/>
          <a:lstStyle/>
          <a:p>
            <a:pPr marL="0" indent="0" algn="l">
              <a:lnSpc>
                <a:spcPts val="2750"/>
              </a:lnSpc>
              <a:buNone/>
            </a:pPr>
            <a:r>
              <a:rPr lang="en-US" sz="1700" b="1" dirty="0">
                <a:solidFill>
                  <a:srgbClr val="C2C4B5"/>
                </a:solidFill>
                <a:latin typeface="Bitter" pitchFamily="34" charset="0"/>
                <a:ea typeface="Bitter" pitchFamily="34" charset="-122"/>
                <a:cs typeface="Bitter" pitchFamily="34" charset="-120"/>
              </a:rPr>
              <a:t>Conclusion:</a:t>
            </a:r>
            <a:r>
              <a:rPr lang="en-US" sz="1700" dirty="0">
                <a:solidFill>
                  <a:srgbClr val="C2C4B5"/>
                </a:solidFill>
                <a:latin typeface="Bitter" pitchFamily="34" charset="0"/>
                <a:ea typeface="Bitter" pitchFamily="34" charset="-122"/>
                <a:cs typeface="Bitter" pitchFamily="34" charset="-120"/>
              </a:rPr>
              <a:t> The model demonstrates high accuracy in predicting the economic impact of sustainable fisheries, providing a reliable foundation for policy recommendations.</a:t>
            </a:r>
            <a:endParaRPr lang="en-US" sz="1700" dirty="0"/>
          </a:p>
        </p:txBody>
      </p:sp>
      <p:sp>
        <p:nvSpPr>
          <p:cNvPr id="16" name="Shape 2"/>
          <p:cNvSpPr/>
          <p:nvPr/>
        </p:nvSpPr>
        <p:spPr>
          <a:xfrm>
            <a:off x="12836525" y="7719060"/>
            <a:ext cx="1659255" cy="510540"/>
          </a:xfrm>
          <a:prstGeom prst="roundRect">
            <a:avLst>
              <a:gd name="adj" fmla="val 6667"/>
            </a:avLst>
          </a:prstGeom>
          <a:solidFill>
            <a:srgbClr val="3B3C3E"/>
          </a:solid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73787" y="723900"/>
            <a:ext cx="2763679" cy="345400"/>
          </a:xfrm>
          <a:prstGeom prst="rect">
            <a:avLst/>
          </a:prstGeom>
          <a:noFill/>
        </p:spPr>
        <p:txBody>
          <a:bodyPr wrap="none" lIns="0" tIns="0" rIns="0" bIns="0" rtlCol="0" anchor="t"/>
          <a:lstStyle/>
          <a:p>
            <a:pPr marL="0" indent="0" algn="l">
              <a:lnSpc>
                <a:spcPts val="2700"/>
              </a:lnSpc>
              <a:buNone/>
            </a:pPr>
            <a:r>
              <a:rPr lang="en-US" sz="2150" b="1" dirty="0">
                <a:solidFill>
                  <a:srgbClr val="E1E5CD"/>
                </a:solidFill>
                <a:latin typeface="Outfit Bold" pitchFamily="34" charset="0"/>
                <a:ea typeface="Outfit Bold" pitchFamily="34" charset="-122"/>
                <a:cs typeface="Outfit Bold" pitchFamily="34" charset="-120"/>
              </a:rPr>
              <a:t>Results &amp; Dashboard</a:t>
            </a:r>
            <a:endParaRPr lang="en-US" sz="2150" dirty="0"/>
          </a:p>
        </p:txBody>
      </p:sp>
      <p:sp>
        <p:nvSpPr>
          <p:cNvPr id="3" name="Text 1"/>
          <p:cNvSpPr/>
          <p:nvPr/>
        </p:nvSpPr>
        <p:spPr>
          <a:xfrm>
            <a:off x="773787" y="1290280"/>
            <a:ext cx="11060311" cy="690801"/>
          </a:xfrm>
          <a:prstGeom prst="rect">
            <a:avLst/>
          </a:prstGeom>
          <a:noFill/>
        </p:spPr>
        <p:txBody>
          <a:bodyPr wrap="none" lIns="0" tIns="0" rIns="0" bIns="0" rtlCol="0" anchor="t"/>
          <a:lstStyle/>
          <a:p>
            <a:pPr marL="0" indent="0" algn="l">
              <a:lnSpc>
                <a:spcPts val="5400"/>
              </a:lnSpc>
              <a:buNone/>
            </a:pPr>
            <a:r>
              <a:rPr lang="en-US" sz="4350" b="1" dirty="0">
                <a:solidFill>
                  <a:srgbClr val="E1E5CD"/>
                </a:solidFill>
                <a:latin typeface="Outfit Bold" pitchFamily="34" charset="0"/>
                <a:ea typeface="Outfit Bold" pitchFamily="34" charset="-122"/>
                <a:cs typeface="Outfit Bold" pitchFamily="34" charset="-120"/>
              </a:rPr>
              <a:t>Visualizing the Impact: Power BI Dashboard</a:t>
            </a:r>
            <a:endParaRPr lang="en-US" sz="4350" dirty="0"/>
          </a:p>
        </p:txBody>
      </p:sp>
      <p:sp>
        <p:nvSpPr>
          <p:cNvPr id="4" name="Text 2"/>
          <p:cNvSpPr/>
          <p:nvPr/>
        </p:nvSpPr>
        <p:spPr>
          <a:xfrm>
            <a:off x="773787" y="2312670"/>
            <a:ext cx="13082826" cy="353735"/>
          </a:xfrm>
          <a:prstGeom prst="rect">
            <a:avLst/>
          </a:prstGeom>
          <a:noFill/>
        </p:spPr>
        <p:txBody>
          <a:bodyPr wrap="none" lIns="0" tIns="0" rIns="0" bIns="0" rtlCol="0" anchor="t"/>
          <a:lstStyle/>
          <a:p>
            <a:pPr marL="0" indent="0" algn="l">
              <a:lnSpc>
                <a:spcPts val="2750"/>
              </a:lnSpc>
              <a:buNone/>
            </a:pPr>
            <a:r>
              <a:rPr lang="en-US" sz="1700" dirty="0">
                <a:solidFill>
                  <a:srgbClr val="C2C4B5"/>
                </a:solidFill>
                <a:latin typeface="Bitter" pitchFamily="34" charset="0"/>
                <a:ea typeface="Bitter" pitchFamily="34" charset="-122"/>
                <a:cs typeface="Bitter" pitchFamily="34" charset="-120"/>
              </a:rPr>
              <a:t>The Power BI dashboard provides an interactive overview of our findings, translating complex data into clear, actionable insights.</a:t>
            </a:r>
            <a:endParaRPr lang="en-US" sz="1700" dirty="0"/>
          </a:p>
        </p:txBody>
      </p:sp>
      <p:pic>
        <p:nvPicPr>
          <p:cNvPr id="5" name="Image 0" descr="preencoded.png"/>
          <p:cNvPicPr>
            <a:picLocks noChangeAspect="1"/>
          </p:cNvPicPr>
          <p:nvPr/>
        </p:nvPicPr>
        <p:blipFill>
          <a:blip r:embed="rId1"/>
          <a:stretch>
            <a:fillRect/>
          </a:stretch>
        </p:blipFill>
        <p:spPr>
          <a:xfrm>
            <a:off x="781407" y="3057644"/>
            <a:ext cx="4237911" cy="4237911"/>
          </a:xfrm>
          <a:prstGeom prst="rect">
            <a:avLst/>
          </a:prstGeom>
        </p:spPr>
      </p:pic>
      <p:pic>
        <p:nvPicPr>
          <p:cNvPr id="6" name="Image 1" descr="preencoded.png"/>
          <p:cNvPicPr>
            <a:picLocks noChangeAspect="1"/>
          </p:cNvPicPr>
          <p:nvPr/>
        </p:nvPicPr>
        <p:blipFill>
          <a:blip r:embed="rId2"/>
          <a:stretch>
            <a:fillRect/>
          </a:stretch>
        </p:blipFill>
        <p:spPr>
          <a:xfrm>
            <a:off x="5196126" y="3057644"/>
            <a:ext cx="4238030" cy="4238030"/>
          </a:xfrm>
          <a:prstGeom prst="rect">
            <a:avLst/>
          </a:prstGeom>
        </p:spPr>
      </p:pic>
      <p:pic>
        <p:nvPicPr>
          <p:cNvPr id="7" name="Image 2" descr="preencoded.png"/>
          <p:cNvPicPr>
            <a:picLocks noChangeAspect="1"/>
          </p:cNvPicPr>
          <p:nvPr/>
        </p:nvPicPr>
        <p:blipFill>
          <a:blip r:embed="rId3"/>
          <a:stretch>
            <a:fillRect/>
          </a:stretch>
        </p:blipFill>
        <p:spPr>
          <a:xfrm>
            <a:off x="9610963" y="3057644"/>
            <a:ext cx="4238030" cy="4238030"/>
          </a:xfrm>
          <a:prstGeom prst="rect">
            <a:avLst/>
          </a:prstGeom>
        </p:spPr>
      </p:pic>
      <p:sp>
        <p:nvSpPr>
          <p:cNvPr id="9" name="Shape 2"/>
          <p:cNvSpPr/>
          <p:nvPr/>
        </p:nvSpPr>
        <p:spPr>
          <a:xfrm>
            <a:off x="12836525" y="7719060"/>
            <a:ext cx="1659255" cy="510540"/>
          </a:xfrm>
          <a:prstGeom prst="roundRect">
            <a:avLst>
              <a:gd name="adj" fmla="val 6667"/>
            </a:avLst>
          </a:prstGeom>
          <a:solidFill>
            <a:srgbClr val="3B3C3E"/>
          </a:solid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741164"/>
            <a:ext cx="4333875" cy="354330"/>
          </a:xfrm>
          <a:prstGeom prst="rect">
            <a:avLst/>
          </a:prstGeom>
          <a:noFill/>
        </p:spPr>
        <p:txBody>
          <a:bodyPr wrap="none" lIns="0" tIns="0" rIns="0" bIns="0" rtlCol="0" anchor="t"/>
          <a:lstStyle/>
          <a:p>
            <a:pPr marL="0" indent="0" algn="l">
              <a:lnSpc>
                <a:spcPts val="2750"/>
              </a:lnSpc>
              <a:buNone/>
            </a:pPr>
            <a:r>
              <a:rPr lang="en-US" sz="2200" b="1" dirty="0">
                <a:solidFill>
                  <a:srgbClr val="E1E5CD"/>
                </a:solidFill>
                <a:latin typeface="Outfit Bold" pitchFamily="34" charset="0"/>
                <a:ea typeface="Outfit Bold" pitchFamily="34" charset="-122"/>
                <a:cs typeface="Outfit Bold" pitchFamily="34" charset="-120"/>
              </a:rPr>
              <a:t>Recommendations &amp; Future Work</a:t>
            </a:r>
            <a:endParaRPr lang="en-US" sz="2200" dirty="0"/>
          </a:p>
        </p:txBody>
      </p:sp>
      <p:sp>
        <p:nvSpPr>
          <p:cNvPr id="3" name="Text 1"/>
          <p:cNvSpPr/>
          <p:nvPr/>
        </p:nvSpPr>
        <p:spPr>
          <a:xfrm>
            <a:off x="793790" y="1322308"/>
            <a:ext cx="11768138" cy="708779"/>
          </a:xfrm>
          <a:prstGeom prst="rect">
            <a:avLst/>
          </a:prstGeom>
          <a:noFill/>
        </p:spPr>
        <p:txBody>
          <a:bodyPr wrap="none" lIns="0" tIns="0" rIns="0" bIns="0" rtlCol="0" anchor="t"/>
          <a:lstStyle/>
          <a:p>
            <a:pPr marL="0" indent="0" algn="l">
              <a:lnSpc>
                <a:spcPts val="5550"/>
              </a:lnSpc>
              <a:buNone/>
            </a:pPr>
            <a:r>
              <a:rPr lang="en-US" sz="4450" b="1" dirty="0">
                <a:solidFill>
                  <a:srgbClr val="E1E5CD"/>
                </a:solidFill>
                <a:latin typeface="Outfit Bold" pitchFamily="34" charset="0"/>
                <a:ea typeface="Outfit Bold" pitchFamily="34" charset="-122"/>
                <a:cs typeface="Outfit Bold" pitchFamily="34" charset="-120"/>
              </a:rPr>
              <a:t>Charted Waters: Guiding Policy and Research</a:t>
            </a:r>
            <a:endParaRPr lang="en-US" sz="4450" dirty="0"/>
          </a:p>
        </p:txBody>
      </p:sp>
      <p:sp>
        <p:nvSpPr>
          <p:cNvPr id="4" name="Text 2"/>
          <p:cNvSpPr/>
          <p:nvPr/>
        </p:nvSpPr>
        <p:spPr>
          <a:xfrm>
            <a:off x="793790" y="2598063"/>
            <a:ext cx="2970609" cy="354330"/>
          </a:xfrm>
          <a:prstGeom prst="rect">
            <a:avLst/>
          </a:prstGeom>
          <a:noFill/>
        </p:spPr>
        <p:txBody>
          <a:bodyPr wrap="none" lIns="0" tIns="0" rIns="0" bIns="0" rtlCol="0" anchor="t"/>
          <a:lstStyle/>
          <a:p>
            <a:pPr marL="0" indent="0" algn="l">
              <a:lnSpc>
                <a:spcPts val="2750"/>
              </a:lnSpc>
              <a:buNone/>
            </a:pPr>
            <a:r>
              <a:rPr lang="en-US" sz="2200" b="1" dirty="0">
                <a:solidFill>
                  <a:srgbClr val="E1E5CD"/>
                </a:solidFill>
                <a:latin typeface="Outfit Bold" pitchFamily="34" charset="0"/>
                <a:ea typeface="Outfit Bold" pitchFamily="34" charset="-122"/>
                <a:cs typeface="Outfit Bold" pitchFamily="34" charset="-120"/>
              </a:rPr>
              <a:t>Key Recommendations</a:t>
            </a:r>
            <a:endParaRPr lang="en-US" sz="2200" dirty="0"/>
          </a:p>
        </p:txBody>
      </p:sp>
      <p:sp>
        <p:nvSpPr>
          <p:cNvPr id="5" name="Text 3"/>
          <p:cNvSpPr/>
          <p:nvPr/>
        </p:nvSpPr>
        <p:spPr>
          <a:xfrm>
            <a:off x="793790" y="3179207"/>
            <a:ext cx="6244709" cy="1088708"/>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Policy Support:</a:t>
            </a:r>
            <a:r>
              <a:rPr lang="en-US" sz="1750" dirty="0">
                <a:solidFill>
                  <a:srgbClr val="C2C4B5"/>
                </a:solidFill>
                <a:latin typeface="Bitter" pitchFamily="34" charset="0"/>
                <a:ea typeface="Bitter" pitchFamily="34" charset="-122"/>
                <a:cs typeface="Bitter" pitchFamily="34" charset="-120"/>
              </a:rPr>
              <a:t> Implement policies that incentivize sustainable fishing practices, e.g., subsidies for sustainable gear.</a:t>
            </a:r>
            <a:endParaRPr lang="en-US" sz="1750" dirty="0"/>
          </a:p>
        </p:txBody>
      </p:sp>
      <p:sp>
        <p:nvSpPr>
          <p:cNvPr id="6" name="Text 4"/>
          <p:cNvSpPr/>
          <p:nvPr/>
        </p:nvSpPr>
        <p:spPr>
          <a:xfrm>
            <a:off x="793790" y="4347210"/>
            <a:ext cx="6244709" cy="725805"/>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Data Enhancement:</a:t>
            </a:r>
            <a:r>
              <a:rPr lang="en-US" sz="1750" dirty="0">
                <a:solidFill>
                  <a:srgbClr val="C2C4B5"/>
                </a:solidFill>
                <a:latin typeface="Bitter" pitchFamily="34" charset="0"/>
                <a:ea typeface="Bitter" pitchFamily="34" charset="-122"/>
                <a:cs typeface="Bitter" pitchFamily="34" charset="-120"/>
              </a:rPr>
              <a:t> Invest in better data collection infrastructure for more granular insights.</a:t>
            </a:r>
            <a:endParaRPr lang="en-US" sz="1750" dirty="0"/>
          </a:p>
        </p:txBody>
      </p:sp>
      <p:sp>
        <p:nvSpPr>
          <p:cNvPr id="7" name="Text 5"/>
          <p:cNvSpPr/>
          <p:nvPr/>
        </p:nvSpPr>
        <p:spPr>
          <a:xfrm>
            <a:off x="793790" y="5152311"/>
            <a:ext cx="6244709" cy="1088708"/>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Community Engagement:</a:t>
            </a:r>
            <a:r>
              <a:rPr lang="en-US" sz="1750" dirty="0">
                <a:solidFill>
                  <a:srgbClr val="C2C4B5"/>
                </a:solidFill>
                <a:latin typeface="Bitter" pitchFamily="34" charset="0"/>
                <a:ea typeface="Bitter" pitchFamily="34" charset="-122"/>
                <a:cs typeface="Bitter" pitchFamily="34" charset="-120"/>
              </a:rPr>
              <a:t> Foster collaboration with local fishing communities to ensure effective implementation of sustainable practices.</a:t>
            </a:r>
            <a:endParaRPr lang="en-US" sz="1750" dirty="0"/>
          </a:p>
        </p:txBody>
      </p:sp>
      <p:sp>
        <p:nvSpPr>
          <p:cNvPr id="8" name="Text 6"/>
          <p:cNvSpPr/>
          <p:nvPr/>
        </p:nvSpPr>
        <p:spPr>
          <a:xfrm>
            <a:off x="793790" y="6320314"/>
            <a:ext cx="6244709" cy="725805"/>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Market Development:</a:t>
            </a:r>
            <a:r>
              <a:rPr lang="en-US" sz="1750" dirty="0">
                <a:solidFill>
                  <a:srgbClr val="C2C4B5"/>
                </a:solidFill>
                <a:latin typeface="Bitter" pitchFamily="34" charset="0"/>
                <a:ea typeface="Bitter" pitchFamily="34" charset="-122"/>
                <a:cs typeface="Bitter" pitchFamily="34" charset="-120"/>
              </a:rPr>
              <a:t> Promote value-added fish products to increase export earnings.</a:t>
            </a:r>
            <a:endParaRPr lang="en-US" sz="1750" dirty="0"/>
          </a:p>
        </p:txBody>
      </p:sp>
      <p:sp>
        <p:nvSpPr>
          <p:cNvPr id="9" name="Text 7"/>
          <p:cNvSpPr/>
          <p:nvPr/>
        </p:nvSpPr>
        <p:spPr>
          <a:xfrm>
            <a:off x="7599521" y="2598063"/>
            <a:ext cx="2835235" cy="354330"/>
          </a:xfrm>
          <a:prstGeom prst="rect">
            <a:avLst/>
          </a:prstGeom>
          <a:noFill/>
        </p:spPr>
        <p:txBody>
          <a:bodyPr wrap="none" lIns="0" tIns="0" rIns="0" bIns="0" rtlCol="0" anchor="t"/>
          <a:lstStyle/>
          <a:p>
            <a:pPr marL="0" indent="0" algn="l">
              <a:lnSpc>
                <a:spcPts val="2750"/>
              </a:lnSpc>
              <a:buNone/>
            </a:pPr>
            <a:r>
              <a:rPr lang="en-US" sz="2200" b="1" dirty="0">
                <a:solidFill>
                  <a:srgbClr val="E1E5CD"/>
                </a:solidFill>
                <a:latin typeface="Outfit Bold" pitchFamily="34" charset="0"/>
                <a:ea typeface="Outfit Bold" pitchFamily="34" charset="-122"/>
                <a:cs typeface="Outfit Bold" pitchFamily="34" charset="-120"/>
              </a:rPr>
              <a:t>Future Work</a:t>
            </a:r>
            <a:endParaRPr lang="en-US" sz="2200" dirty="0"/>
          </a:p>
        </p:txBody>
      </p:sp>
      <p:sp>
        <p:nvSpPr>
          <p:cNvPr id="10" name="Text 8"/>
          <p:cNvSpPr/>
          <p:nvPr/>
        </p:nvSpPr>
        <p:spPr>
          <a:xfrm>
            <a:off x="7599521" y="3179207"/>
            <a:ext cx="6244709" cy="1088708"/>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Expanded Data Scope:</a:t>
            </a:r>
            <a:r>
              <a:rPr lang="en-US" sz="1750" dirty="0">
                <a:solidFill>
                  <a:srgbClr val="C2C4B5"/>
                </a:solidFill>
                <a:latin typeface="Bitter" pitchFamily="34" charset="0"/>
                <a:ea typeface="Bitter" pitchFamily="34" charset="-122"/>
                <a:cs typeface="Bitter" pitchFamily="34" charset="-120"/>
              </a:rPr>
              <a:t> Include more recent data (beyond 2016) and additional variables like climate data, illegal fishing instances.</a:t>
            </a:r>
            <a:endParaRPr lang="en-US" sz="1750" dirty="0"/>
          </a:p>
        </p:txBody>
      </p:sp>
      <p:sp>
        <p:nvSpPr>
          <p:cNvPr id="11" name="Text 9"/>
          <p:cNvSpPr/>
          <p:nvPr/>
        </p:nvSpPr>
        <p:spPr>
          <a:xfrm>
            <a:off x="7599521" y="4347210"/>
            <a:ext cx="6244709" cy="1088708"/>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Advanced Modeling:</a:t>
            </a:r>
            <a:r>
              <a:rPr lang="en-US" sz="1750" dirty="0">
                <a:solidFill>
                  <a:srgbClr val="C2C4B5"/>
                </a:solidFill>
                <a:latin typeface="Bitter" pitchFamily="34" charset="0"/>
                <a:ea typeface="Bitter" pitchFamily="34" charset="-122"/>
                <a:cs typeface="Bitter" pitchFamily="34" charset="-120"/>
              </a:rPr>
              <a:t> Explore time-series forecasting models (e.g., ARIMA, LSTM) for more precise future predictions.</a:t>
            </a:r>
            <a:endParaRPr lang="en-US" sz="1750" dirty="0"/>
          </a:p>
        </p:txBody>
      </p:sp>
      <p:sp>
        <p:nvSpPr>
          <p:cNvPr id="12" name="Text 10"/>
          <p:cNvSpPr/>
          <p:nvPr/>
        </p:nvSpPr>
        <p:spPr>
          <a:xfrm>
            <a:off x="7599521" y="5515213"/>
            <a:ext cx="6244709" cy="1088708"/>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Causal Inference:</a:t>
            </a:r>
            <a:r>
              <a:rPr lang="en-US" sz="1750" dirty="0">
                <a:solidFill>
                  <a:srgbClr val="C2C4B5"/>
                </a:solidFill>
                <a:latin typeface="Bitter" pitchFamily="34" charset="0"/>
                <a:ea typeface="Bitter" pitchFamily="34" charset="-122"/>
                <a:cs typeface="Bitter" pitchFamily="34" charset="-120"/>
              </a:rPr>
              <a:t> Utilize techniques like Granger causality to establish stronger causal links between sustainability and economic outcomes.</a:t>
            </a:r>
            <a:endParaRPr lang="en-US" sz="1750" dirty="0"/>
          </a:p>
        </p:txBody>
      </p:sp>
      <p:sp>
        <p:nvSpPr>
          <p:cNvPr id="13" name="Text 11"/>
          <p:cNvSpPr/>
          <p:nvPr/>
        </p:nvSpPr>
        <p:spPr>
          <a:xfrm>
            <a:off x="7599521" y="6683216"/>
            <a:ext cx="6244709" cy="725805"/>
          </a:xfrm>
          <a:prstGeom prst="rect">
            <a:avLst/>
          </a:prstGeom>
          <a:noFill/>
        </p:spPr>
        <p:txBody>
          <a:bodyPr wrap="square" lIns="0" tIns="0" rIns="0" bIns="0" rtlCol="0" anchor="t"/>
          <a:lstStyle/>
          <a:p>
            <a:pPr marL="0" indent="0" algn="l">
              <a:lnSpc>
                <a:spcPts val="2850"/>
              </a:lnSpc>
              <a:buSzPct val="100000"/>
              <a:buNone/>
            </a:pPr>
            <a:r>
              <a:rPr lang="en-US" sz="1750" b="1" dirty="0">
                <a:solidFill>
                  <a:srgbClr val="C2C4B5"/>
                </a:solidFill>
                <a:latin typeface="Bitter" pitchFamily="34" charset="0"/>
                <a:ea typeface="Bitter" pitchFamily="34" charset="-122"/>
                <a:cs typeface="Bitter" pitchFamily="34" charset="-120"/>
              </a:rPr>
              <a:t>Geospatial Analysis:</a:t>
            </a:r>
            <a:r>
              <a:rPr lang="en-US" sz="1750" dirty="0">
                <a:solidFill>
                  <a:srgbClr val="C2C4B5"/>
                </a:solidFill>
                <a:latin typeface="Bitter" pitchFamily="34" charset="0"/>
                <a:ea typeface="Bitter" pitchFamily="34" charset="-122"/>
                <a:cs typeface="Bitter" pitchFamily="34" charset="-120"/>
              </a:rPr>
              <a:t> Integrate GIS data to analyze regional disparities and target interventions.</a:t>
            </a:r>
            <a:endParaRPr lang="en-US" sz="1750" dirty="0"/>
          </a:p>
        </p:txBody>
      </p:sp>
      <p:sp>
        <p:nvSpPr>
          <p:cNvPr id="14" name="Shape 2"/>
          <p:cNvSpPr/>
          <p:nvPr/>
        </p:nvSpPr>
        <p:spPr>
          <a:xfrm>
            <a:off x="12836525" y="7719060"/>
            <a:ext cx="1659255" cy="510540"/>
          </a:xfrm>
          <a:prstGeom prst="roundRect">
            <a:avLst>
              <a:gd name="adj" fmla="val 6667"/>
            </a:avLst>
          </a:prstGeom>
          <a:solidFill>
            <a:srgbClr val="3B3C3E"/>
          </a:solidFill>
        </p:spPr>
      </p:sp>
    </p:spTree>
  </p:cSld>
  <p:clrMapOvr>
    <a:masterClrMapping/>
  </p:clrMapOvr>
</p:sld>
</file>

<file path=ppt/tags/tag1.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10.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11.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12.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13.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14.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15.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16.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17.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18.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19.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2.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20.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21.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22.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23.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24.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3.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4.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5.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6.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7.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8.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ags/tag9.xml><?xml version="1.0" encoding="utf-8"?>
<p:tagLst xmlns:p="http://schemas.openxmlformats.org/presentationml/2006/main">
  <p:tag name="KSO_WM_DIAGRAM_VIRTUALLY_FRAME" val="{&quot;height&quot;:421.34062992125973,&quot;left&quot;:62.50314960629921,&quot;top&quot;:177.50622047244093,&quot;width&quot;:1026.993779527559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4618</Words>
  <Application>WPS Presentation</Application>
  <PresentationFormat>On-screen Show (16:9)</PresentationFormat>
  <Paragraphs>136</Paragraphs>
  <Slides>10</Slides>
  <Notes>10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10</vt:i4>
      </vt:variant>
    </vt:vector>
  </HeadingPairs>
  <TitlesOfParts>
    <vt:vector size="25" baseType="lpstr">
      <vt:lpstr>Arial</vt:lpstr>
      <vt:lpstr>SimSun</vt:lpstr>
      <vt:lpstr>Wingdings</vt:lpstr>
      <vt:lpstr>Outfit Bold</vt:lpstr>
      <vt:lpstr>Segoe Print</vt:lpstr>
      <vt:lpstr>Outfit Bold</vt:lpstr>
      <vt:lpstr>Outfit Bold</vt:lpstr>
      <vt:lpstr>Bitter</vt:lpstr>
      <vt:lpstr>Bitter</vt:lpstr>
      <vt:lpstr>Bitter</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Kevin</cp:lastModifiedBy>
  <cp:revision>3</cp:revision>
  <dcterms:created xsi:type="dcterms:W3CDTF">2025-08-03T16:23:00Z</dcterms:created>
  <dcterms:modified xsi:type="dcterms:W3CDTF">2025-08-03T16:35:32Z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30A71D49DC874E869C86BE50BC516E61_13</vt:lpwstr>
  </property>
  <property fmtid="{D5CDD505-2E9C-101B-9397-08002B2CF9AE}" pid="3" name="KSOProductBuildVer">
    <vt:lpwstr>1033-12.2.0.21931</vt:lpwstr>
  </property>
</Properties>
</file>